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84" r:id="rId4"/>
    <p:sldId id="295" r:id="rId5"/>
    <p:sldId id="262" r:id="rId6"/>
    <p:sldId id="264" r:id="rId7"/>
    <p:sldId id="297" r:id="rId8"/>
    <p:sldId id="298" r:id="rId9"/>
    <p:sldId id="294" r:id="rId10"/>
    <p:sldId id="296" r:id="rId11"/>
    <p:sldId id="270" r:id="rId12"/>
    <p:sldId id="300" r:id="rId13"/>
    <p:sldId id="272" r:id="rId14"/>
    <p:sldId id="290" r:id="rId15"/>
    <p:sldId id="299" r:id="rId16"/>
    <p:sldId id="288" r:id="rId17"/>
    <p:sldId id="289" r:id="rId18"/>
    <p:sldId id="291" r:id="rId19"/>
    <p:sldId id="301" r:id="rId20"/>
    <p:sldId id="257" r:id="rId21"/>
    <p:sldId id="265" r:id="rId22"/>
  </p:sldIdLst>
  <p:sldSz cx="9906000" cy="6858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59" autoAdjust="0"/>
  </p:normalViewPr>
  <p:slideViewPr>
    <p:cSldViewPr snapToGrid="0" snapToObjects="1">
      <p:cViewPr>
        <p:scale>
          <a:sx n="90" d="100"/>
          <a:sy n="90" d="100"/>
        </p:scale>
        <p:origin x="-552" y="-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86E10-3D92-A143-9287-E262DA73E451}" type="datetimeFigureOut">
              <a:rPr lang="da-DK" smtClean="0"/>
              <a:pPr/>
              <a:t>11/03/15</a:t>
            </a:fld>
            <a:endParaRPr lang="fr-FR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Klik for at redigere teksttypografierne i masteren</a:t>
            </a:r>
          </a:p>
          <a:p>
            <a:pPr lvl="1"/>
            <a:r>
              <a:rPr lang="fr-FR" smtClean="0"/>
              <a:t>Andet niveau</a:t>
            </a:r>
          </a:p>
          <a:p>
            <a:pPr lvl="2"/>
            <a:r>
              <a:rPr lang="fr-FR" smtClean="0"/>
              <a:t>Tredje niveau</a:t>
            </a:r>
          </a:p>
          <a:p>
            <a:pPr lvl="3"/>
            <a:r>
              <a:rPr lang="fr-FR" smtClean="0"/>
              <a:t>Fjerde niveau</a:t>
            </a:r>
          </a:p>
          <a:p>
            <a:pPr lvl="4"/>
            <a:r>
              <a:rPr lang="fr-FR" smtClean="0"/>
              <a:t>Femte niveau</a:t>
            </a:r>
            <a:endParaRPr lang="fr-FR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1539F-52DC-3F44-BF14-6FB1A6A28DA0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53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</a:t>
            </a:r>
            <a:r>
              <a:rPr lang="fr-FR" baseline="0" dirty="0" smtClean="0"/>
              <a:t> Figaro, juillet 2012: s</a:t>
            </a:r>
            <a:r>
              <a:rPr lang="fr-FR" dirty="0" smtClean="0"/>
              <a:t>elon un rapport du Sénat, la facture moyenne d'un «ménage type» passera de 874,5 euros en 2011 à 1307 euros en 2020, en raison notamment d'un besoin d'investissements massifs dans les réseaux. Mais les sénateurs sont divisés sur les coûts réels du nucléaire.</a:t>
            </a:r>
            <a:endParaRPr lang="fr-FR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256BB-91C1-E646-B6E7-492F23CF01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70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</a:t>
            </a:r>
            <a:r>
              <a:rPr lang="fr-FR" baseline="0" dirty="0" smtClean="0"/>
              <a:t> Figaro, juillet 2012: s</a:t>
            </a:r>
            <a:r>
              <a:rPr lang="fr-FR" dirty="0" smtClean="0"/>
              <a:t>elon un rapport du Sénat, la facture moyenne d'un «ménage type» passera de 874,5 euros en 2011 à 1307 euros en 2020, en raison notamment d'un besoin d'investissements massifs dans les réseaux. Mais les sénateurs sont divisés sur les coûts réels du nucléaire.</a:t>
            </a:r>
            <a:endParaRPr lang="fr-FR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256BB-91C1-E646-B6E7-492F23CF012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70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3500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US, UK, Germany and UAE,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showed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processor speeds and screen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major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blogs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utmost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attention to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nor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capabilities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Battery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biggest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gripe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1 in 3 (37%) of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saying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problem.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significantly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list of frustrations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patchy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reception (14%) and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charges (12%). A long-lasting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battery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single most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desired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new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for 71% of respondents - over and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(57%) and a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(41%)...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256BB-91C1-E646-B6E7-492F23CF012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70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7D-3B43-DC47-812A-74A70FA1D415}" type="datetimeFigureOut">
              <a:rPr lang="fr-FR" smtClean="0"/>
              <a:pPr/>
              <a:t>11/03/15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7BC2-30BE-9C48-900B-ECD862A5912A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3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7D-3B43-DC47-812A-74A70FA1D415}" type="datetimeFigureOut">
              <a:rPr lang="fr-FR" smtClean="0"/>
              <a:pPr/>
              <a:t>11/03/15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7BC2-30BE-9C48-900B-ECD862A5912A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95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7D-3B43-DC47-812A-74A70FA1D415}" type="datetimeFigureOut">
              <a:rPr lang="fr-FR" smtClean="0"/>
              <a:pPr/>
              <a:t>11/03/15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7BC2-30BE-9C48-900B-ECD862A5912A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59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7D-3B43-DC47-812A-74A70FA1D415}" type="datetimeFigureOut">
              <a:rPr lang="fr-FR" smtClean="0"/>
              <a:pPr/>
              <a:t>11/03/15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7BC2-30BE-9C48-900B-ECD862A5912A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67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7D-3B43-DC47-812A-74A70FA1D415}" type="datetimeFigureOut">
              <a:rPr lang="fr-FR" smtClean="0"/>
              <a:pPr/>
              <a:t>11/03/15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7BC2-30BE-9C48-900B-ECD862A5912A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98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7D-3B43-DC47-812A-74A70FA1D415}" type="datetimeFigureOut">
              <a:rPr lang="fr-FR" smtClean="0"/>
              <a:pPr/>
              <a:t>11/03/15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7BC2-30BE-9C48-900B-ECD862A5912A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48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7D-3B43-DC47-812A-74A70FA1D415}" type="datetimeFigureOut">
              <a:rPr lang="fr-FR" smtClean="0"/>
              <a:pPr/>
              <a:t>11/03/15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7BC2-30BE-9C48-900B-ECD862A5912A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01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7D-3B43-DC47-812A-74A70FA1D415}" type="datetimeFigureOut">
              <a:rPr lang="fr-FR" smtClean="0"/>
              <a:pPr/>
              <a:t>11/03/15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7BC2-30BE-9C48-900B-ECD862A5912A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61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7D-3B43-DC47-812A-74A70FA1D415}" type="datetimeFigureOut">
              <a:rPr lang="fr-FR" smtClean="0"/>
              <a:pPr/>
              <a:t>11/03/15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7BC2-30BE-9C48-900B-ECD862A5912A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05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7D-3B43-DC47-812A-74A70FA1D415}" type="datetimeFigureOut">
              <a:rPr lang="fr-FR" smtClean="0"/>
              <a:pPr/>
              <a:t>11/03/15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7BC2-30BE-9C48-900B-ECD862A5912A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75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7D-3B43-DC47-812A-74A70FA1D415}" type="datetimeFigureOut">
              <a:rPr lang="fr-FR" smtClean="0"/>
              <a:pPr/>
              <a:t>11/03/15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7BC2-30BE-9C48-900B-ECD862A5912A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06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327D-3B43-DC47-812A-74A70FA1D415}" type="datetimeFigureOut">
              <a:rPr lang="fr-FR" smtClean="0"/>
              <a:pPr/>
              <a:t>11/03/15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7BC2-30BE-9C48-900B-ECD862A5912A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32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live.lesechos.fr/64/0203822377164.php" TargetMode="External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tiff"/><Relationship Id="rId5" Type="http://schemas.openxmlformats.org/officeDocument/2006/relationships/image" Target="../media/image26.tiff"/><Relationship Id="rId6" Type="http://schemas.openxmlformats.org/officeDocument/2006/relationships/hyperlink" Target="http://youtu.be/_IAizXsFZ0E" TargetMode="External"/><Relationship Id="rId7" Type="http://schemas.openxmlformats.org/officeDocument/2006/relationships/image" Target="../media/image27.png"/><Relationship Id="rId8" Type="http://schemas.openxmlformats.org/officeDocument/2006/relationships/image" Target="../media/image28.jpeg"/><Relationship Id="rId9" Type="http://schemas.openxmlformats.org/officeDocument/2006/relationships/hyperlink" Target="http://www.europe1.fr/High-Tech/New-York-les-cabines-telephoniques-recyclees-en-spots-WiFi-2122861/" TargetMode="External"/><Relationship Id="rId10" Type="http://schemas.openxmlformats.org/officeDocument/2006/relationships/hyperlink" Target="http://mashable.com/2014/07/13/solar-powered-smart-bench-soof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4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4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jpeg"/><Relationship Id="rId13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jpeg"/><Relationship Id="rId8" Type="http://schemas.openxmlformats.org/officeDocument/2006/relationships/image" Target="../media/image47.jpeg"/><Relationship Id="rId9" Type="http://schemas.openxmlformats.org/officeDocument/2006/relationships/image" Target="../media/image48.jpeg"/><Relationship Id="rId10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advansolar.com" TargetMode="External"/><Relationship Id="rId4" Type="http://schemas.openxmlformats.org/officeDocument/2006/relationships/hyperlink" Target="mailto:http://www.youtube.com/channel/UCd-0LL0k8K74FnyUd8RfsfQ" TargetMode="External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0.jpeg"/><Relationship Id="rId7" Type="http://schemas.openxmlformats.org/officeDocument/2006/relationships/hyperlink" Target="http://www.jdpower.com/press-releases/2012-us-wireless-smartphone-and-traditional-mobile-phone-satisfaction-studies-volume?utm_source=loopinsight.com&amp;utm_medium=referral&amp;utm_campaign=Feed:%20loopinsight/KqJb%20(The%20Loop)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3.tiff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.tiff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3.tiff"/><Relationship Id="rId5" Type="http://schemas.openxmlformats.org/officeDocument/2006/relationships/hyperlink" Target="mailto:contact@advansolar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 descr="Capture d’écran 2014-12-01 à 20.28.2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768"/>
            <a:ext cx="9906000" cy="4225037"/>
          </a:xfrm>
          <a:prstGeom prst="rect">
            <a:avLst/>
          </a:prstGeom>
        </p:spPr>
      </p:pic>
      <p:pic>
        <p:nvPicPr>
          <p:cNvPr id="7" name="Image 6" descr="fond1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963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52694" y="336446"/>
            <a:ext cx="4304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404040"/>
                </a:solidFill>
                <a:latin typeface="Verdana"/>
                <a:cs typeface="Verdana"/>
              </a:rPr>
              <a:t>La cabine téléphonique de la </a:t>
            </a:r>
            <a:r>
              <a:rPr lang="fr-FR" sz="2400" b="1" i="1" dirty="0" smtClean="0">
                <a:solidFill>
                  <a:srgbClr val="404040"/>
                </a:solidFill>
                <a:latin typeface="Verdana"/>
                <a:cs typeface="Verdana"/>
              </a:rPr>
              <a:t>Smart City</a:t>
            </a:r>
            <a:endParaRPr lang="fr-FR" sz="2400" b="1" i="1" dirty="0">
              <a:solidFill>
                <a:srgbClr val="404040"/>
              </a:solidFill>
              <a:latin typeface="Verdana"/>
              <a:cs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555" y="336446"/>
            <a:ext cx="360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SunPod</a:t>
            </a:r>
            <a:r>
              <a:rPr lang="fr-FR" sz="3600" baseline="30000" dirty="0" smtClean="0">
                <a:solidFill>
                  <a:schemeClr val="accent6"/>
                </a:solidFill>
                <a:latin typeface="Helvetica"/>
                <a:cs typeface="Helvetica"/>
              </a:rPr>
              <a:t>®</a:t>
            </a:r>
            <a:r>
              <a:rPr lang="fr-FR" dirty="0" smtClean="0">
                <a:solidFill>
                  <a:schemeClr val="accent6"/>
                </a:solidFill>
                <a:latin typeface="Helvetica"/>
                <a:cs typeface="Helvetica"/>
              </a:rPr>
              <a:t> </a:t>
            </a:r>
            <a:r>
              <a:rPr lang="fr-FR" sz="3600" dirty="0" err="1" smtClean="0">
                <a:solidFill>
                  <a:schemeClr val="accent6"/>
                </a:solidFill>
                <a:latin typeface="Helvetica"/>
                <a:cs typeface="Helvetica"/>
              </a:rPr>
              <a:t>Nomad</a:t>
            </a:r>
            <a:endParaRPr lang="fr-FR" sz="36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4916" y="5437539"/>
            <a:ext cx="4248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404040"/>
                </a:solidFill>
                <a:latin typeface="Verdana"/>
                <a:cs typeface="Verdana"/>
              </a:rPr>
              <a:t>Stand de recharge solaire &amp; </a:t>
            </a:r>
            <a:r>
              <a:rPr lang="fr-FR" sz="2000" b="1" dirty="0" err="1" smtClean="0">
                <a:solidFill>
                  <a:srgbClr val="404040"/>
                </a:solidFill>
                <a:latin typeface="Verdana"/>
                <a:cs typeface="Verdana"/>
              </a:rPr>
              <a:t>hotspot</a:t>
            </a:r>
            <a:r>
              <a:rPr lang="fr-FR" sz="2000" b="1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fr-FR" sz="2000" b="1" dirty="0" err="1" smtClean="0">
                <a:solidFill>
                  <a:srgbClr val="404040"/>
                </a:solidFill>
                <a:latin typeface="Verdana"/>
                <a:cs typeface="Verdana"/>
              </a:rPr>
              <a:t>WiFi</a:t>
            </a:r>
            <a:endParaRPr lang="fr-FR" sz="2000" b="1" dirty="0">
              <a:solidFill>
                <a:srgbClr val="404040"/>
              </a:solidFill>
              <a:latin typeface="Verdana"/>
              <a:cs typeface="Verdana"/>
            </a:endParaRPr>
          </a:p>
        </p:txBody>
      </p:sp>
      <p:pic>
        <p:nvPicPr>
          <p:cNvPr id="11" name="Image 6" descr="fond2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51654"/>
            <a:ext cx="9906000" cy="143189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1143001" y="5568379"/>
            <a:ext cx="792298" cy="452614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7250" y="5512993"/>
            <a:ext cx="845805" cy="611094"/>
          </a:xfrm>
          <a:prstGeom prst="rect">
            <a:avLst/>
          </a:prstGeom>
        </p:spPr>
      </p:pic>
      <p:pic>
        <p:nvPicPr>
          <p:cNvPr id="16" name="Billede 15" descr="FROST&amp;SULLIVAN Award_QRcod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83" y="107505"/>
            <a:ext cx="1792196" cy="912777"/>
          </a:xfrm>
          <a:prstGeom prst="rect">
            <a:avLst/>
          </a:prstGeom>
        </p:spPr>
      </p:pic>
      <p:pic>
        <p:nvPicPr>
          <p:cNvPr id="14" name="Billede 13" descr="eye.orange.png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81" y="5558756"/>
            <a:ext cx="800411" cy="4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8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906000" cy="6660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6826" y="4213514"/>
            <a:ext cx="3492500" cy="232410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1633" y="4188245"/>
            <a:ext cx="4127500" cy="2133600"/>
          </a:xfrm>
          <a:prstGeom prst="rect">
            <a:avLst/>
          </a:prstGeom>
        </p:spPr>
      </p:pic>
      <p:pic>
        <p:nvPicPr>
          <p:cNvPr id="4" name="Image 3" descr="fond1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79866"/>
          </a:xfrm>
          <a:prstGeom prst="rect">
            <a:avLst/>
          </a:prstGeom>
        </p:spPr>
      </p:pic>
      <p:pic>
        <p:nvPicPr>
          <p:cNvPr id="30" name="Image 29" descr="fond2.tif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46963"/>
            <a:ext cx="9906000" cy="1431890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225690" y="303974"/>
            <a:ext cx="8763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« Mobilier Urbain Intelligent »: tendances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9" name="Pladsholder til indhold 2"/>
          <p:cNvSpPr>
            <a:spLocks noGrp="1"/>
          </p:cNvSpPr>
          <p:nvPr>
            <p:ph idx="1"/>
          </p:nvPr>
        </p:nvSpPr>
        <p:spPr>
          <a:xfrm>
            <a:off x="225689" y="774816"/>
            <a:ext cx="4755533" cy="5657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l" defTabSz="914400">
              <a:spcBef>
                <a:spcPts val="0"/>
              </a:spcBef>
              <a:buNone/>
            </a:pPr>
            <a:r>
              <a:rPr lang="fr-FR" sz="1500" kern="0" dirty="0" smtClean="0">
                <a:solidFill>
                  <a:sysClr val="windowText" lastClr="000000"/>
                </a:solidFill>
                <a:latin typeface="Verdana"/>
                <a:cs typeface="Verdana"/>
              </a:rPr>
              <a:t>Des bornes de recharge solaire installées dans New-York. </a:t>
            </a:r>
            <a:r>
              <a:rPr kumimoji="0" lang="fr-FR" sz="15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cs typeface="Verdana"/>
                <a:hlinkClick r:id="rId6"/>
              </a:rPr>
              <a:t>Cliquez ici </a:t>
            </a:r>
            <a:r>
              <a:rPr kumimoji="0" lang="fr-FR" sz="15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cs typeface="Verdana"/>
              </a:rPr>
              <a:t>pour voir la vidéo.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0356" y="1340556"/>
            <a:ext cx="3386665" cy="1991392"/>
          </a:xfrm>
          <a:prstGeom prst="rect">
            <a:avLst/>
          </a:prstGeom>
        </p:spPr>
      </p:pic>
      <p:sp>
        <p:nvSpPr>
          <p:cNvPr id="12" name="Pladsholder til indhold 2"/>
          <p:cNvSpPr txBox="1">
            <a:spLocks/>
          </p:cNvSpPr>
          <p:nvPr/>
        </p:nvSpPr>
        <p:spPr>
          <a:xfrm>
            <a:off x="5323411" y="3402503"/>
            <a:ext cx="3828141" cy="565740"/>
          </a:xfrm>
          <a:prstGeom prst="rect">
            <a:avLst/>
          </a:prstGeom>
        </p:spPr>
        <p:txBody>
          <a:bodyPr>
            <a:noAutofit/>
          </a:bodyPr>
          <a:lstStyle>
            <a:lvl1pPr marL="359181" marR="0" indent="-359181" algn="ctr" defTabSz="9578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8"/>
              </a:buBlip>
              <a:tabLst/>
              <a:defRPr kumimoji="0" lang="fr-FR" sz="3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714800" indent="-274922" algn="l" defTabSz="439877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99692" indent="-219939" algn="l" defTabSz="43987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39570" indent="-219939" algn="l" defTabSz="439877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79446" indent="-219939" algn="l" defTabSz="439877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419323" indent="-219939" algn="l" defTabSz="43987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9199" indent="-219939" algn="l" defTabSz="43987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9077" indent="-219939" algn="l" defTabSz="43987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8954" indent="-219939" algn="l" defTabSz="43987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ts val="0"/>
              </a:spcBef>
              <a:buFont typeface="Arial" pitchFamily="34" charset="0"/>
              <a:buNone/>
            </a:pPr>
            <a:r>
              <a:rPr lang="fr-FR" sz="1500" kern="0" dirty="0" smtClean="0">
                <a:solidFill>
                  <a:sysClr val="windowText" lastClr="000000"/>
                </a:solidFill>
                <a:latin typeface="Verdana"/>
                <a:cs typeface="Verdana"/>
              </a:rPr>
              <a:t>Cabines téléphoniques reconverties en </a:t>
            </a:r>
            <a:r>
              <a:rPr lang="fr-FR" sz="1500" kern="0" dirty="0" err="1" smtClean="0">
                <a:solidFill>
                  <a:sysClr val="windowText" lastClr="000000"/>
                </a:solidFill>
                <a:latin typeface="Verdana"/>
                <a:cs typeface="Verdana"/>
              </a:rPr>
              <a:t>hotspot</a:t>
            </a:r>
            <a:r>
              <a:rPr lang="fr-FR" sz="1500" kern="0" dirty="0" smtClean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lang="fr-FR" sz="1500" kern="0" dirty="0" err="1" smtClean="0">
                <a:solidFill>
                  <a:sysClr val="windowText" lastClr="000000"/>
                </a:solidFill>
                <a:latin typeface="Verdana"/>
                <a:cs typeface="Verdana"/>
              </a:rPr>
              <a:t>WiFi</a:t>
            </a:r>
            <a:r>
              <a:rPr lang="fr-FR" sz="1500" kern="0" dirty="0" smtClean="0">
                <a:solidFill>
                  <a:sysClr val="windowText" lastClr="000000"/>
                </a:solidFill>
                <a:latin typeface="Verdana"/>
                <a:cs typeface="Verdana"/>
              </a:rPr>
              <a:t> à New-York. </a:t>
            </a:r>
            <a:r>
              <a:rPr lang="fr-FR" sz="1500" kern="0" dirty="0" smtClean="0">
                <a:solidFill>
                  <a:sysClr val="windowText" lastClr="000000"/>
                </a:solidFill>
                <a:latin typeface="Verdana"/>
                <a:cs typeface="Verdana"/>
                <a:hlinkClick r:id="rId9"/>
              </a:rPr>
              <a:t>Article à lire ici.</a:t>
            </a:r>
            <a:endParaRPr lang="fr-FR" sz="1500" kern="0" dirty="0" smtClea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5" name="Pladsholder til indhold 2"/>
          <p:cNvSpPr txBox="1">
            <a:spLocks/>
          </p:cNvSpPr>
          <p:nvPr/>
        </p:nvSpPr>
        <p:spPr>
          <a:xfrm>
            <a:off x="225690" y="3396729"/>
            <a:ext cx="4497446" cy="565740"/>
          </a:xfrm>
          <a:prstGeom prst="rect">
            <a:avLst/>
          </a:prstGeom>
        </p:spPr>
        <p:txBody>
          <a:bodyPr>
            <a:noAutofit/>
          </a:bodyPr>
          <a:lstStyle>
            <a:lvl1pPr marL="359181" marR="0" indent="-359181" algn="ctr" defTabSz="9578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8"/>
              </a:buBlip>
              <a:tabLst/>
              <a:defRPr kumimoji="0" lang="fr-FR" sz="3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714800" indent="-274922" algn="l" defTabSz="439877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99692" indent="-219939" algn="l" defTabSz="43987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39570" indent="-219939" algn="l" defTabSz="439877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79446" indent="-219939" algn="l" defTabSz="439877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419323" indent="-219939" algn="l" defTabSz="43987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9199" indent="-219939" algn="l" defTabSz="43987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9077" indent="-219939" algn="l" defTabSz="43987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8954" indent="-219939" algn="l" defTabSz="43987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spcBef>
                <a:spcPts val="0"/>
              </a:spcBef>
              <a:buFont typeface="Arial" pitchFamily="34" charset="0"/>
              <a:buNone/>
            </a:pPr>
            <a:r>
              <a:rPr lang="fr-FR" sz="1500" kern="0" dirty="0" smtClean="0">
                <a:solidFill>
                  <a:sysClr val="windowText" lastClr="000000"/>
                </a:solidFill>
                <a:latin typeface="Verdana"/>
                <a:cs typeface="Verdana"/>
              </a:rPr>
              <a:t>Bancs avec recharge solaire avec capteurs de qualité de l’air installés à Boston. </a:t>
            </a:r>
            <a:r>
              <a:rPr lang="fr-FR" sz="1500" kern="0" dirty="0" smtClean="0">
                <a:solidFill>
                  <a:sysClr val="windowText" lastClr="000000"/>
                </a:solidFill>
                <a:latin typeface="Verdana"/>
                <a:cs typeface="Verdana"/>
                <a:hlinkClick r:id="rId10"/>
              </a:rPr>
              <a:t>Article à lire ici</a:t>
            </a:r>
            <a:r>
              <a:rPr lang="fr-FR" sz="1500" kern="0" dirty="0" smtClean="0">
                <a:solidFill>
                  <a:sysClr val="windowText" lastClr="000000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14" name="Pladsholder til indhold 2"/>
          <p:cNvSpPr txBox="1">
            <a:spLocks/>
          </p:cNvSpPr>
          <p:nvPr/>
        </p:nvSpPr>
        <p:spPr>
          <a:xfrm>
            <a:off x="5260623" y="771995"/>
            <a:ext cx="4645377" cy="565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fr-FR" sz="1500" kern="0" dirty="0" smtClean="0">
                <a:solidFill>
                  <a:sysClr val="windowText" lastClr="000000"/>
                </a:solidFill>
                <a:latin typeface="Verdana"/>
                <a:cs typeface="Verdana"/>
              </a:rPr>
              <a:t>De la recharge solaire dans des cabines téléphoniques à Londres. </a:t>
            </a:r>
            <a:r>
              <a:rPr lang="fr-FR" sz="1500" kern="0" dirty="0">
                <a:solidFill>
                  <a:sysClr val="windowText" lastClr="000000"/>
                </a:solidFill>
                <a:latin typeface="Verdana"/>
                <a:cs typeface="Verdana"/>
                <a:hlinkClick r:id="rId11"/>
              </a:rPr>
              <a:t>Article à lire ici</a:t>
            </a:r>
            <a:r>
              <a:rPr lang="fr-FR" sz="1500" kern="0" dirty="0" smtClean="0">
                <a:solidFill>
                  <a:sysClr val="windowText" lastClr="000000"/>
                </a:solidFill>
                <a:latin typeface="Verdana"/>
                <a:cs typeface="Verdana"/>
              </a:rPr>
              <a:t>.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12" cstate="email"/>
          <a:srcRect/>
          <a:stretch/>
        </p:blipFill>
        <p:spPr>
          <a:xfrm>
            <a:off x="5365744" y="1337735"/>
            <a:ext cx="2367145" cy="20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Intégration Nice NCA coulée ver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906000" cy="5584508"/>
          </a:xfrm>
          <a:prstGeom prst="rect">
            <a:avLst/>
          </a:prstGeom>
        </p:spPr>
      </p:pic>
      <p:pic>
        <p:nvPicPr>
          <p:cNvPr id="4" name="Image 3" descr="fond1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79866"/>
          </a:xfrm>
          <a:prstGeom prst="rect">
            <a:avLst/>
          </a:prstGeom>
        </p:spPr>
      </p:pic>
      <p:pic>
        <p:nvPicPr>
          <p:cNvPr id="7" name="Image 6" descr="fond2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6110"/>
            <a:ext cx="9906000" cy="143189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42333" y="650272"/>
            <a:ext cx="55688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Équipement de promenade &amp; parc</a:t>
            </a:r>
            <a:endParaRPr lang="da-DK" b="1" dirty="0">
              <a:solidFill>
                <a:schemeClr val="tx1">
                  <a:lumMod val="95000"/>
                  <a:lumOff val="5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867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PN Mini+Nom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906000" cy="5572125"/>
          </a:xfrm>
          <a:prstGeom prst="rect">
            <a:avLst/>
          </a:prstGeom>
        </p:spPr>
      </p:pic>
      <p:pic>
        <p:nvPicPr>
          <p:cNvPr id="4" name="Image 3" descr="fond1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79866"/>
          </a:xfrm>
          <a:prstGeom prst="rect">
            <a:avLst/>
          </a:prstGeom>
        </p:spPr>
      </p:pic>
      <p:pic>
        <p:nvPicPr>
          <p:cNvPr id="7" name="Image 6" descr="fond2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6110"/>
            <a:ext cx="9906000" cy="143189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0" y="5645604"/>
            <a:ext cx="480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Verdana"/>
                <a:cs typeface="Verdana"/>
              </a:rPr>
              <a:t>Équipement de zones commerciales</a:t>
            </a:r>
            <a:endParaRPr lang="da-DK" sz="1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7638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PN Nokia &amp; Etisalat_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04"/>
            <a:ext cx="9906000" cy="4933492"/>
          </a:xfrm>
          <a:prstGeom prst="rect">
            <a:avLst/>
          </a:prstGeom>
        </p:spPr>
      </p:pic>
      <p:pic>
        <p:nvPicPr>
          <p:cNvPr id="4" name="Image 3" descr="fond1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79866"/>
          </a:xfrm>
          <a:prstGeom prst="rect">
            <a:avLst/>
          </a:prstGeom>
        </p:spPr>
      </p:pic>
      <p:pic>
        <p:nvPicPr>
          <p:cNvPr id="7" name="Image 6" descr="fond2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6110"/>
            <a:ext cx="9906000" cy="143189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5518605"/>
            <a:ext cx="33455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Équipement de rues</a:t>
            </a:r>
            <a:endParaRPr lang="da-DK" b="1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2024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PN SFR 4G_rue pietonn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8281"/>
            <a:ext cx="9906000" cy="4958546"/>
          </a:xfrm>
          <a:prstGeom prst="rect">
            <a:avLst/>
          </a:prstGeom>
        </p:spPr>
      </p:pic>
      <p:pic>
        <p:nvPicPr>
          <p:cNvPr id="4" name="Image 3" descr="fond1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79866"/>
          </a:xfrm>
          <a:prstGeom prst="rect">
            <a:avLst/>
          </a:prstGeom>
        </p:spPr>
      </p:pic>
      <p:pic>
        <p:nvPicPr>
          <p:cNvPr id="7" name="Image 6" descr="fond2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6110"/>
            <a:ext cx="9906000" cy="143189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5518605"/>
            <a:ext cx="48889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Équipement de zone piétonne</a:t>
            </a:r>
            <a:endParaRPr lang="da-DK" b="1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3965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432425"/>
            <a:ext cx="9904413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 descr="paris plage 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5032"/>
            <a:ext cx="9906000" cy="4782905"/>
          </a:xfrm>
          <a:prstGeom prst="rect">
            <a:avLst/>
          </a:prstGeom>
        </p:spPr>
      </p:pic>
      <p:pic>
        <p:nvPicPr>
          <p:cNvPr id="4" name="Image 3" descr="fond1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7986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5687937"/>
            <a:ext cx="6899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Evènements &amp; installations semi-permanentes</a:t>
            </a:r>
            <a:endParaRPr lang="da-DK" sz="2000" b="1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217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1.tif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79866"/>
          </a:xfrm>
          <a:prstGeom prst="rect">
            <a:avLst/>
          </a:prstGeom>
        </p:spPr>
      </p:pic>
      <p:pic>
        <p:nvPicPr>
          <p:cNvPr id="7" name="Image 6" descr="fond2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6110"/>
            <a:ext cx="9906000" cy="143189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5659715"/>
            <a:ext cx="61245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Équipement de plages et bord de mer</a:t>
            </a:r>
            <a:endParaRPr lang="da-DK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2" name="Billede 1" descr="agadir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16383"/>
            <a:ext cx="9906000" cy="4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0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agadir nuit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1920"/>
            <a:ext cx="9906000" cy="5616904"/>
          </a:xfrm>
          <a:prstGeom prst="rect">
            <a:avLst/>
          </a:prstGeom>
        </p:spPr>
      </p:pic>
      <p:pic>
        <p:nvPicPr>
          <p:cNvPr id="4" name="Image 3" descr="fond1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79866"/>
          </a:xfrm>
          <a:prstGeom prst="rect">
            <a:avLst/>
          </a:prstGeom>
        </p:spPr>
      </p:pic>
      <p:pic>
        <p:nvPicPr>
          <p:cNvPr id="7" name="Image 6" descr="fond2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6110"/>
            <a:ext cx="9906000" cy="143189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98778" y="581090"/>
            <a:ext cx="52169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Helvetica"/>
              </a:rPr>
              <a:t>Équipement de plages et bord de mer</a:t>
            </a:r>
            <a:endParaRPr lang="da-D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1.tif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79866"/>
          </a:xfrm>
          <a:prstGeom prst="rect">
            <a:avLst/>
          </a:prstGeom>
        </p:spPr>
      </p:pic>
      <p:pic>
        <p:nvPicPr>
          <p:cNvPr id="7" name="Image 6" descr="fond2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6110"/>
            <a:ext cx="9906000" cy="1431890"/>
          </a:xfrm>
          <a:prstGeom prst="rect">
            <a:avLst/>
          </a:prstGeom>
        </p:spPr>
      </p:pic>
      <p:pic>
        <p:nvPicPr>
          <p:cNvPr id="2" name="Billede 1" descr="groupam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22"/>
            <a:ext cx="9906000" cy="492204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5518605"/>
            <a:ext cx="52902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Équipement de places publiques</a:t>
            </a:r>
            <a:endParaRPr lang="da-DK" b="1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139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PN Aigle D'Azur Cap 3000 Entré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906000" cy="5572125"/>
          </a:xfrm>
          <a:prstGeom prst="rect">
            <a:avLst/>
          </a:prstGeom>
        </p:spPr>
      </p:pic>
      <p:pic>
        <p:nvPicPr>
          <p:cNvPr id="4" name="Image 3" descr="fond1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79866"/>
          </a:xfrm>
          <a:prstGeom prst="rect">
            <a:avLst/>
          </a:prstGeom>
        </p:spPr>
      </p:pic>
      <p:pic>
        <p:nvPicPr>
          <p:cNvPr id="7" name="Image 6" descr="fond2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6110"/>
            <a:ext cx="9906000" cy="143189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5589160"/>
            <a:ext cx="5335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Équipement de zones commerciales</a:t>
            </a:r>
            <a:endParaRPr lang="da-DK" sz="1600" b="1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4490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0"/>
          <p:cNvSpPr/>
          <p:nvPr/>
        </p:nvSpPr>
        <p:spPr>
          <a:xfrm>
            <a:off x="5496622" y="336848"/>
            <a:ext cx="434092" cy="502908"/>
          </a:xfrm>
          <a:custGeom>
            <a:avLst/>
            <a:gdLst/>
            <a:ahLst/>
            <a:cxnLst/>
            <a:rect l="l" t="t" r="r" b="b"/>
            <a:pathLst>
              <a:path w="547624" h="547611">
                <a:moveTo>
                  <a:pt x="273811" y="547611"/>
                </a:moveTo>
                <a:lnTo>
                  <a:pt x="296268" y="546703"/>
                </a:lnTo>
                <a:lnTo>
                  <a:pt x="318224" y="544027"/>
                </a:lnTo>
                <a:lnTo>
                  <a:pt x="339611" y="539653"/>
                </a:lnTo>
                <a:lnTo>
                  <a:pt x="360356" y="533651"/>
                </a:lnTo>
                <a:lnTo>
                  <a:pt x="380390" y="526093"/>
                </a:lnTo>
                <a:lnTo>
                  <a:pt x="399642" y="517048"/>
                </a:lnTo>
                <a:lnTo>
                  <a:pt x="418043" y="506587"/>
                </a:lnTo>
                <a:lnTo>
                  <a:pt x="435520" y="494780"/>
                </a:lnTo>
                <a:lnTo>
                  <a:pt x="452004" y="481698"/>
                </a:lnTo>
                <a:lnTo>
                  <a:pt x="467425" y="467412"/>
                </a:lnTo>
                <a:lnTo>
                  <a:pt x="481711" y="451991"/>
                </a:lnTo>
                <a:lnTo>
                  <a:pt x="494793" y="435507"/>
                </a:lnTo>
                <a:lnTo>
                  <a:pt x="506599" y="418030"/>
                </a:lnTo>
                <a:lnTo>
                  <a:pt x="517060" y="399630"/>
                </a:lnTo>
                <a:lnTo>
                  <a:pt x="526106" y="380377"/>
                </a:lnTo>
                <a:lnTo>
                  <a:pt x="533664" y="360343"/>
                </a:lnTo>
                <a:lnTo>
                  <a:pt x="539666" y="339598"/>
                </a:lnTo>
                <a:lnTo>
                  <a:pt x="544040" y="318212"/>
                </a:lnTo>
                <a:lnTo>
                  <a:pt x="546716" y="296255"/>
                </a:lnTo>
                <a:lnTo>
                  <a:pt x="547623" y="273799"/>
                </a:lnTo>
                <a:lnTo>
                  <a:pt x="546716" y="251342"/>
                </a:lnTo>
                <a:lnTo>
                  <a:pt x="544040" y="229386"/>
                </a:lnTo>
                <a:lnTo>
                  <a:pt x="539666" y="208000"/>
                </a:lnTo>
                <a:lnTo>
                  <a:pt x="533664" y="187256"/>
                </a:lnTo>
                <a:lnTo>
                  <a:pt x="526106" y="167222"/>
                </a:lnTo>
                <a:lnTo>
                  <a:pt x="517060" y="147971"/>
                </a:lnTo>
                <a:lnTo>
                  <a:pt x="506599" y="129571"/>
                </a:lnTo>
                <a:lnTo>
                  <a:pt x="494793" y="112095"/>
                </a:lnTo>
                <a:lnTo>
                  <a:pt x="481711" y="95612"/>
                </a:lnTo>
                <a:lnTo>
                  <a:pt x="467425" y="80192"/>
                </a:lnTo>
                <a:lnTo>
                  <a:pt x="452004" y="65907"/>
                </a:lnTo>
                <a:lnTo>
                  <a:pt x="435520" y="52826"/>
                </a:lnTo>
                <a:lnTo>
                  <a:pt x="418043" y="41020"/>
                </a:lnTo>
                <a:lnTo>
                  <a:pt x="399642" y="30560"/>
                </a:lnTo>
                <a:lnTo>
                  <a:pt x="380390" y="21515"/>
                </a:lnTo>
                <a:lnTo>
                  <a:pt x="360356" y="13958"/>
                </a:lnTo>
                <a:lnTo>
                  <a:pt x="339611" y="7957"/>
                </a:lnTo>
                <a:lnTo>
                  <a:pt x="318224" y="3583"/>
                </a:lnTo>
                <a:lnTo>
                  <a:pt x="296268" y="907"/>
                </a:lnTo>
                <a:lnTo>
                  <a:pt x="273811" y="0"/>
                </a:lnTo>
                <a:lnTo>
                  <a:pt x="251355" y="907"/>
                </a:lnTo>
                <a:lnTo>
                  <a:pt x="229399" y="3583"/>
                </a:lnTo>
                <a:lnTo>
                  <a:pt x="208012" y="7957"/>
                </a:lnTo>
                <a:lnTo>
                  <a:pt x="187267" y="13958"/>
                </a:lnTo>
                <a:lnTo>
                  <a:pt x="167233" y="21515"/>
                </a:lnTo>
                <a:lnTo>
                  <a:pt x="147981" y="30560"/>
                </a:lnTo>
                <a:lnTo>
                  <a:pt x="129580" y="41020"/>
                </a:lnTo>
                <a:lnTo>
                  <a:pt x="112103" y="52826"/>
                </a:lnTo>
                <a:lnTo>
                  <a:pt x="95619" y="65907"/>
                </a:lnTo>
                <a:lnTo>
                  <a:pt x="80198" y="80192"/>
                </a:lnTo>
                <a:lnTo>
                  <a:pt x="65912" y="95612"/>
                </a:lnTo>
                <a:lnTo>
                  <a:pt x="52830" y="112095"/>
                </a:lnTo>
                <a:lnTo>
                  <a:pt x="41024" y="129571"/>
                </a:lnTo>
                <a:lnTo>
                  <a:pt x="30563" y="147971"/>
                </a:lnTo>
                <a:lnTo>
                  <a:pt x="21517" y="167222"/>
                </a:lnTo>
                <a:lnTo>
                  <a:pt x="13959" y="187256"/>
                </a:lnTo>
                <a:lnTo>
                  <a:pt x="7957" y="208000"/>
                </a:lnTo>
                <a:lnTo>
                  <a:pt x="3583" y="229386"/>
                </a:lnTo>
                <a:lnTo>
                  <a:pt x="907" y="251342"/>
                </a:lnTo>
                <a:lnTo>
                  <a:pt x="0" y="273799"/>
                </a:lnTo>
                <a:lnTo>
                  <a:pt x="907" y="296255"/>
                </a:lnTo>
                <a:lnTo>
                  <a:pt x="3583" y="318212"/>
                </a:lnTo>
                <a:lnTo>
                  <a:pt x="7957" y="339598"/>
                </a:lnTo>
                <a:lnTo>
                  <a:pt x="13959" y="360343"/>
                </a:lnTo>
                <a:lnTo>
                  <a:pt x="21517" y="380377"/>
                </a:lnTo>
                <a:lnTo>
                  <a:pt x="30563" y="399630"/>
                </a:lnTo>
                <a:lnTo>
                  <a:pt x="41024" y="418030"/>
                </a:lnTo>
                <a:lnTo>
                  <a:pt x="52830" y="435507"/>
                </a:lnTo>
                <a:lnTo>
                  <a:pt x="65912" y="451991"/>
                </a:lnTo>
                <a:lnTo>
                  <a:pt x="80198" y="467412"/>
                </a:lnTo>
                <a:lnTo>
                  <a:pt x="95619" y="481698"/>
                </a:lnTo>
                <a:lnTo>
                  <a:pt x="112103" y="494780"/>
                </a:lnTo>
                <a:lnTo>
                  <a:pt x="129580" y="506587"/>
                </a:lnTo>
                <a:lnTo>
                  <a:pt x="147981" y="517048"/>
                </a:lnTo>
                <a:lnTo>
                  <a:pt x="167233" y="526093"/>
                </a:lnTo>
                <a:lnTo>
                  <a:pt x="187267" y="533651"/>
                </a:lnTo>
                <a:lnTo>
                  <a:pt x="208012" y="539653"/>
                </a:lnTo>
                <a:lnTo>
                  <a:pt x="229399" y="544027"/>
                </a:lnTo>
                <a:lnTo>
                  <a:pt x="251355" y="546703"/>
                </a:lnTo>
                <a:lnTo>
                  <a:pt x="273811" y="5476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316239" y="-1265507"/>
            <a:ext cx="12484751" cy="2727010"/>
          </a:xfrm>
          <a:custGeom>
            <a:avLst/>
            <a:gdLst/>
            <a:ahLst/>
            <a:cxnLst/>
            <a:rect l="l" t="t" r="r" b="b"/>
            <a:pathLst>
              <a:path w="15749993" h="2969411">
                <a:moveTo>
                  <a:pt x="12895748" y="1958928"/>
                </a:moveTo>
                <a:lnTo>
                  <a:pt x="11709236" y="1547007"/>
                </a:lnTo>
                <a:lnTo>
                  <a:pt x="11208255" y="1377997"/>
                </a:lnTo>
                <a:lnTo>
                  <a:pt x="8887625" y="1377997"/>
                </a:lnTo>
                <a:lnTo>
                  <a:pt x="8919407" y="1381920"/>
                </a:lnTo>
                <a:lnTo>
                  <a:pt x="10134642" y="1574250"/>
                </a:lnTo>
                <a:lnTo>
                  <a:pt x="11425638" y="1823739"/>
                </a:lnTo>
                <a:lnTo>
                  <a:pt x="12792075" y="2135811"/>
                </a:lnTo>
                <a:lnTo>
                  <a:pt x="12895748" y="2163146"/>
                </a:lnTo>
                <a:lnTo>
                  <a:pt x="12895748" y="1958928"/>
                </a:lnTo>
                <a:close/>
              </a:path>
              <a:path w="15749993" h="2969411">
                <a:moveTo>
                  <a:pt x="643661" y="1486883"/>
                </a:moveTo>
                <a:lnTo>
                  <a:pt x="1004386" y="1408589"/>
                </a:lnTo>
                <a:lnTo>
                  <a:pt x="1170937" y="1377997"/>
                </a:lnTo>
                <a:lnTo>
                  <a:pt x="640461" y="1377997"/>
                </a:lnTo>
                <a:lnTo>
                  <a:pt x="398948" y="1486700"/>
                </a:lnTo>
                <a:lnTo>
                  <a:pt x="398948" y="1548113"/>
                </a:lnTo>
                <a:lnTo>
                  <a:pt x="643661" y="1486883"/>
                </a:lnTo>
                <a:close/>
              </a:path>
            </a:pathLst>
          </a:custGeom>
          <a:solidFill>
            <a:srgbClr val="FFA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570731" y="4626721"/>
            <a:ext cx="12484751" cy="2727010"/>
          </a:xfrm>
          <a:custGeom>
            <a:avLst/>
            <a:gdLst/>
            <a:ahLst/>
            <a:cxnLst/>
            <a:rect l="l" t="t" r="r" b="b"/>
            <a:pathLst>
              <a:path w="15749993" h="2969411">
                <a:moveTo>
                  <a:pt x="8756931" y="2370724"/>
                </a:moveTo>
                <a:lnTo>
                  <a:pt x="9639781" y="2105665"/>
                </a:lnTo>
                <a:lnTo>
                  <a:pt x="10619946" y="1789884"/>
                </a:lnTo>
                <a:lnTo>
                  <a:pt x="11709236" y="1422404"/>
                </a:lnTo>
                <a:lnTo>
                  <a:pt x="12919466" y="1002248"/>
                </a:lnTo>
                <a:lnTo>
                  <a:pt x="13216799" y="897348"/>
                </a:lnTo>
                <a:lnTo>
                  <a:pt x="13216799" y="721617"/>
                </a:lnTo>
                <a:lnTo>
                  <a:pt x="12792075" y="833599"/>
                </a:lnTo>
                <a:lnTo>
                  <a:pt x="11425638" y="1145672"/>
                </a:lnTo>
                <a:lnTo>
                  <a:pt x="10134642" y="1395160"/>
                </a:lnTo>
                <a:lnTo>
                  <a:pt x="8919407" y="1587491"/>
                </a:lnTo>
                <a:lnTo>
                  <a:pt x="7780254" y="1728090"/>
                </a:lnTo>
                <a:lnTo>
                  <a:pt x="6717503" y="1822382"/>
                </a:lnTo>
                <a:lnTo>
                  <a:pt x="5731474" y="1875795"/>
                </a:lnTo>
                <a:lnTo>
                  <a:pt x="4822488" y="1893754"/>
                </a:lnTo>
                <a:lnTo>
                  <a:pt x="3990863" y="1881684"/>
                </a:lnTo>
                <a:lnTo>
                  <a:pt x="3236922" y="1845012"/>
                </a:lnTo>
                <a:lnTo>
                  <a:pt x="2560983" y="1789164"/>
                </a:lnTo>
                <a:lnTo>
                  <a:pt x="1963368" y="1719565"/>
                </a:lnTo>
                <a:lnTo>
                  <a:pt x="1444395" y="1641643"/>
                </a:lnTo>
                <a:lnTo>
                  <a:pt x="1004386" y="1560821"/>
                </a:lnTo>
                <a:lnTo>
                  <a:pt x="719999" y="1499097"/>
                </a:lnTo>
                <a:lnTo>
                  <a:pt x="719999" y="1627213"/>
                </a:lnTo>
                <a:lnTo>
                  <a:pt x="760766" y="1645562"/>
                </a:lnTo>
                <a:lnTo>
                  <a:pt x="1453471" y="1950939"/>
                </a:lnTo>
                <a:lnTo>
                  <a:pt x="2089928" y="2218301"/>
                </a:lnTo>
                <a:lnTo>
                  <a:pt x="2637733" y="2429614"/>
                </a:lnTo>
                <a:lnTo>
                  <a:pt x="8538854" y="2429614"/>
                </a:lnTo>
                <a:lnTo>
                  <a:pt x="8756931" y="237072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98610" y="635092"/>
            <a:ext cx="2319856" cy="786045"/>
          </a:xfrm>
          <a:custGeom>
            <a:avLst/>
            <a:gdLst/>
            <a:ahLst/>
            <a:cxnLst/>
            <a:rect l="l" t="t" r="r" b="b"/>
            <a:pathLst>
              <a:path w="2926587" h="855916">
                <a:moveTo>
                  <a:pt x="0" y="221919"/>
                </a:moveTo>
                <a:lnTo>
                  <a:pt x="0" y="759739"/>
                </a:lnTo>
                <a:lnTo>
                  <a:pt x="69" y="782054"/>
                </a:lnTo>
                <a:lnTo>
                  <a:pt x="4441" y="827880"/>
                </a:lnTo>
                <a:lnTo>
                  <a:pt x="35532" y="852581"/>
                </a:lnTo>
                <a:lnTo>
                  <a:pt x="92370" y="855878"/>
                </a:lnTo>
                <a:lnTo>
                  <a:pt x="116103" y="855916"/>
                </a:lnTo>
                <a:lnTo>
                  <a:pt x="2810497" y="855916"/>
                </a:lnTo>
                <a:lnTo>
                  <a:pt x="2859844" y="855456"/>
                </a:lnTo>
                <a:lnTo>
                  <a:pt x="2904079" y="848729"/>
                </a:lnTo>
                <a:lnTo>
                  <a:pt x="2924946" y="813999"/>
                </a:lnTo>
                <a:lnTo>
                  <a:pt x="2926588" y="759739"/>
                </a:lnTo>
                <a:lnTo>
                  <a:pt x="2926588" y="96177"/>
                </a:lnTo>
                <a:lnTo>
                  <a:pt x="2926032" y="55294"/>
                </a:lnTo>
                <a:lnTo>
                  <a:pt x="2911596" y="11632"/>
                </a:lnTo>
                <a:lnTo>
                  <a:pt x="2857182" y="376"/>
                </a:lnTo>
                <a:lnTo>
                  <a:pt x="2810497" y="0"/>
                </a:lnTo>
                <a:lnTo>
                  <a:pt x="231241" y="0"/>
                </a:lnTo>
                <a:lnTo>
                  <a:pt x="226616" y="17181"/>
                </a:lnTo>
                <a:lnTo>
                  <a:pt x="222651" y="31308"/>
                </a:lnTo>
                <a:lnTo>
                  <a:pt x="219015" y="43030"/>
                </a:lnTo>
                <a:lnTo>
                  <a:pt x="215374" y="52998"/>
                </a:lnTo>
                <a:lnTo>
                  <a:pt x="211398" y="61863"/>
                </a:lnTo>
                <a:lnTo>
                  <a:pt x="206755" y="70275"/>
                </a:lnTo>
                <a:lnTo>
                  <a:pt x="201112" y="78884"/>
                </a:lnTo>
                <a:lnTo>
                  <a:pt x="194138" y="88342"/>
                </a:lnTo>
                <a:lnTo>
                  <a:pt x="185501" y="99300"/>
                </a:lnTo>
                <a:lnTo>
                  <a:pt x="174869" y="112407"/>
                </a:lnTo>
                <a:lnTo>
                  <a:pt x="164585" y="124709"/>
                </a:lnTo>
                <a:lnTo>
                  <a:pt x="156498" y="133674"/>
                </a:lnTo>
                <a:lnTo>
                  <a:pt x="148030" y="142421"/>
                </a:lnTo>
                <a:lnTo>
                  <a:pt x="139172" y="150917"/>
                </a:lnTo>
                <a:lnTo>
                  <a:pt x="129915" y="159133"/>
                </a:lnTo>
                <a:lnTo>
                  <a:pt x="120250" y="167037"/>
                </a:lnTo>
                <a:lnTo>
                  <a:pt x="110168" y="174597"/>
                </a:lnTo>
                <a:lnTo>
                  <a:pt x="99660" y="181784"/>
                </a:lnTo>
                <a:lnTo>
                  <a:pt x="88717" y="188565"/>
                </a:lnTo>
                <a:lnTo>
                  <a:pt x="77331" y="194910"/>
                </a:lnTo>
                <a:lnTo>
                  <a:pt x="65491" y="200788"/>
                </a:lnTo>
                <a:lnTo>
                  <a:pt x="53190" y="206167"/>
                </a:lnTo>
                <a:lnTo>
                  <a:pt x="40417" y="211016"/>
                </a:lnTo>
                <a:lnTo>
                  <a:pt x="27165" y="215304"/>
                </a:lnTo>
                <a:lnTo>
                  <a:pt x="13424" y="219001"/>
                </a:lnTo>
                <a:lnTo>
                  <a:pt x="0" y="221919"/>
                </a:lnTo>
                <a:close/>
              </a:path>
            </a:pathLst>
          </a:custGeom>
          <a:ln w="12192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28093" y="219432"/>
            <a:ext cx="215817" cy="69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21" name="object 21"/>
          <p:cNvSpPr txBox="1"/>
          <p:nvPr/>
        </p:nvSpPr>
        <p:spPr>
          <a:xfrm>
            <a:off x="5443910" y="219432"/>
            <a:ext cx="270039" cy="69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20" name="object 20"/>
          <p:cNvSpPr txBox="1"/>
          <p:nvPr/>
        </p:nvSpPr>
        <p:spPr>
          <a:xfrm>
            <a:off x="6047934" y="219432"/>
            <a:ext cx="2157615" cy="317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19" name="object 19"/>
          <p:cNvSpPr txBox="1"/>
          <p:nvPr/>
        </p:nvSpPr>
        <p:spPr>
          <a:xfrm>
            <a:off x="5228093" y="536440"/>
            <a:ext cx="485857" cy="381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18" name="object 18"/>
          <p:cNvSpPr txBox="1"/>
          <p:nvPr/>
        </p:nvSpPr>
        <p:spPr>
          <a:xfrm>
            <a:off x="5713950" y="536440"/>
            <a:ext cx="333985" cy="381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17" name="object 17"/>
          <p:cNvSpPr txBox="1"/>
          <p:nvPr/>
        </p:nvSpPr>
        <p:spPr>
          <a:xfrm>
            <a:off x="6047934" y="536440"/>
            <a:ext cx="2157615" cy="382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1006707317" y="3293193"/>
            <a:ext cx="0" cy="250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pic>
        <p:nvPicPr>
          <p:cNvPr id="68" name="Image 29" descr="fond2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2999"/>
            <a:ext cx="9906000" cy="1315001"/>
          </a:xfrm>
          <a:prstGeom prst="rect">
            <a:avLst/>
          </a:prstGeom>
        </p:spPr>
      </p:pic>
      <p:sp>
        <p:nvSpPr>
          <p:cNvPr id="56" name="Rectangle 4"/>
          <p:cNvSpPr/>
          <p:nvPr/>
        </p:nvSpPr>
        <p:spPr>
          <a:xfrm>
            <a:off x="242920" y="174731"/>
            <a:ext cx="8532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La </a:t>
            </a:r>
            <a:r>
              <a:rPr lang="fr-FR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Smart City </a:t>
            </a: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ou « Ville Intelligente »</a:t>
            </a:r>
          </a:p>
        </p:txBody>
      </p:sp>
      <p:pic>
        <p:nvPicPr>
          <p:cNvPr id="4" name="Billede 3" descr="dossier press.version 3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4192" y="636397"/>
            <a:ext cx="5202075" cy="2538604"/>
          </a:xfrm>
          <a:prstGeom prst="rect">
            <a:avLst/>
          </a:prstGeom>
        </p:spPr>
      </p:pic>
      <p:sp>
        <p:nvSpPr>
          <p:cNvPr id="23" name="Rectangle 4"/>
          <p:cNvSpPr/>
          <p:nvPr/>
        </p:nvSpPr>
        <p:spPr>
          <a:xfrm>
            <a:off x="225689" y="3310948"/>
            <a:ext cx="9510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latin typeface="Helvetica"/>
              </a:rPr>
              <a:t>Une ville peut être qualifiée d’intelligente quand les investissements en capitaux humains, sociaux, en infrastructures d'</a:t>
            </a:r>
            <a:r>
              <a:rPr lang="fr-FR" sz="2000" b="1" i="1" dirty="0">
                <a:latin typeface="Helvetica"/>
              </a:rPr>
              <a:t>énergie</a:t>
            </a:r>
            <a:r>
              <a:rPr lang="fr-FR" sz="2000" i="1" dirty="0">
                <a:latin typeface="Helvetica"/>
              </a:rPr>
              <a:t> (électricité, </a:t>
            </a:r>
            <a:r>
              <a:rPr lang="fr-FR" sz="2000" i="1" dirty="0" smtClean="0">
                <a:latin typeface="Helvetica"/>
              </a:rPr>
              <a:t>gaz,…)</a:t>
            </a:r>
            <a:r>
              <a:rPr lang="fr-FR" sz="2000" i="1" dirty="0">
                <a:latin typeface="Helvetica"/>
              </a:rPr>
              <a:t>, de communication traditionnelle (transports) et </a:t>
            </a:r>
            <a:r>
              <a:rPr lang="fr-FR" sz="2000" b="1" i="1" dirty="0">
                <a:latin typeface="Helvetica"/>
              </a:rPr>
              <a:t>électronique</a:t>
            </a:r>
            <a:r>
              <a:rPr lang="fr-FR" sz="2000" i="1" dirty="0">
                <a:latin typeface="Helvetica"/>
              </a:rPr>
              <a:t> (très haut débit) alimentent un </a:t>
            </a:r>
            <a:r>
              <a:rPr lang="fr-FR" sz="2000" b="1" i="1" dirty="0">
                <a:latin typeface="Helvetica"/>
              </a:rPr>
              <a:t>développement économique durable</a:t>
            </a:r>
            <a:r>
              <a:rPr lang="fr-FR" sz="2000" i="1" dirty="0">
                <a:latin typeface="Helvetica"/>
              </a:rPr>
              <a:t> ainsi qu’une qualité de vie élevée, avec une gestion avisée des ressources naturelles, et ce à travers une gouvernance participative</a:t>
            </a:r>
            <a:r>
              <a:rPr lang="fr-FR" sz="2000" i="1" dirty="0" smtClean="0">
                <a:latin typeface="Helvetica"/>
              </a:rPr>
              <a:t>. – </a:t>
            </a:r>
            <a:r>
              <a:rPr lang="fr-FR" sz="2000" dirty="0" smtClean="0">
                <a:latin typeface="Helvetica"/>
              </a:rPr>
              <a:t>Source: </a:t>
            </a:r>
            <a:r>
              <a:rPr lang="fr-FR" sz="2000" dirty="0" err="1" smtClean="0">
                <a:latin typeface="Helvetica"/>
              </a:rPr>
              <a:t>Wikipedia</a:t>
            </a:r>
            <a:endParaRPr lang="fr-FR" sz="2400" dirty="0" smtClean="0">
              <a:latin typeface="Helvetica"/>
              <a:sym typeface="Wingdings"/>
            </a:endParaRPr>
          </a:p>
        </p:txBody>
      </p:sp>
      <p:pic>
        <p:nvPicPr>
          <p:cNvPr id="24" name="Billede 2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57999" y="2479156"/>
            <a:ext cx="845805" cy="61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3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2.tif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6110"/>
            <a:ext cx="9906000" cy="1431890"/>
          </a:xfrm>
          <a:prstGeom prst="rect">
            <a:avLst/>
          </a:prstGeom>
        </p:spPr>
      </p:pic>
      <p:pic>
        <p:nvPicPr>
          <p:cNvPr id="20" name="Image 5" descr="accueil_site1.pd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977713" y="554529"/>
            <a:ext cx="2699206" cy="730660"/>
          </a:xfrm>
          <a:prstGeom prst="rect">
            <a:avLst/>
          </a:prstGeom>
        </p:spPr>
      </p:pic>
      <p:pic>
        <p:nvPicPr>
          <p:cNvPr id="21" name="Image 18" descr="Capture d’écran 2013-05-28 à 15.27.38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788013" y="1504709"/>
            <a:ext cx="1257301" cy="353174"/>
          </a:xfrm>
          <a:prstGeom prst="rect">
            <a:avLst/>
          </a:prstGeom>
        </p:spPr>
      </p:pic>
      <p:pic>
        <p:nvPicPr>
          <p:cNvPr id="23" name="Image 6" descr="ve_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936498" y="2153986"/>
            <a:ext cx="549660" cy="335078"/>
          </a:xfrm>
          <a:prstGeom prst="rect">
            <a:avLst/>
          </a:prstGeom>
        </p:spPr>
      </p:pic>
      <p:pic>
        <p:nvPicPr>
          <p:cNvPr id="25" name="Image 8" descr="vae_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790262" y="2130366"/>
            <a:ext cx="266596" cy="367865"/>
          </a:xfrm>
          <a:prstGeom prst="rect">
            <a:avLst/>
          </a:prstGeom>
        </p:spPr>
      </p:pic>
      <p:sp>
        <p:nvSpPr>
          <p:cNvPr id="34" name="ZoneTexte 9"/>
          <p:cNvSpPr txBox="1"/>
          <p:nvPr/>
        </p:nvSpPr>
        <p:spPr>
          <a:xfrm>
            <a:off x="388731" y="2581328"/>
            <a:ext cx="3486853" cy="2616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1100" b="1" dirty="0" smtClean="0">
                <a:latin typeface="Verdana"/>
                <a:cs typeface="Verdana"/>
              </a:rPr>
              <a:t>Grands parkings</a:t>
            </a:r>
            <a:endParaRPr lang="fr-FR" sz="1100" dirty="0" smtClean="0">
              <a:latin typeface="Verdana"/>
              <a:cs typeface="Verdana"/>
            </a:endParaRPr>
          </a:p>
        </p:txBody>
      </p:sp>
      <p:sp>
        <p:nvSpPr>
          <p:cNvPr id="35" name="ZoneTexte 10"/>
          <p:cNvSpPr txBox="1"/>
          <p:nvPr/>
        </p:nvSpPr>
        <p:spPr>
          <a:xfrm>
            <a:off x="4026763" y="2581328"/>
            <a:ext cx="1904826" cy="2616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1100" b="1" dirty="0" smtClean="0">
                <a:latin typeface="Verdana"/>
                <a:cs typeface="Verdana"/>
              </a:rPr>
              <a:t>Villes &amp; éco-tourisme</a:t>
            </a:r>
          </a:p>
        </p:txBody>
      </p:sp>
      <p:sp>
        <p:nvSpPr>
          <p:cNvPr id="36" name="ZoneTexte 11"/>
          <p:cNvSpPr txBox="1"/>
          <p:nvPr/>
        </p:nvSpPr>
        <p:spPr>
          <a:xfrm>
            <a:off x="6006992" y="2581328"/>
            <a:ext cx="3434146" cy="2611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1100" b="1" dirty="0" smtClean="0">
                <a:latin typeface="Verdana"/>
                <a:cs typeface="Verdana"/>
              </a:rPr>
              <a:t>Evénements &amp; marketing</a:t>
            </a:r>
            <a:endParaRPr lang="fr-FR" sz="1100" dirty="0" smtClean="0">
              <a:latin typeface="Verdana"/>
              <a:cs typeface="Verdana"/>
            </a:endParaRPr>
          </a:p>
        </p:txBody>
      </p:sp>
      <p:sp>
        <p:nvSpPr>
          <p:cNvPr id="42" name="Accolade ouvrante 22"/>
          <p:cNvSpPr/>
          <p:nvPr/>
        </p:nvSpPr>
        <p:spPr>
          <a:xfrm rot="5400000">
            <a:off x="4763288" y="-2425761"/>
            <a:ext cx="331889" cy="8992449"/>
          </a:xfrm>
          <a:prstGeom prst="leftBrace">
            <a:avLst>
              <a:gd name="adj1" fmla="val 62477"/>
              <a:gd name="adj2" fmla="val 50000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100">
              <a:latin typeface="Verdana"/>
              <a:cs typeface="Verdana"/>
            </a:endParaRPr>
          </a:p>
        </p:txBody>
      </p:sp>
      <p:sp>
        <p:nvSpPr>
          <p:cNvPr id="43" name="ZoneTexte 23"/>
          <p:cNvSpPr txBox="1"/>
          <p:nvPr/>
        </p:nvSpPr>
        <p:spPr>
          <a:xfrm>
            <a:off x="365455" y="4697290"/>
            <a:ext cx="174352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 smtClean="0">
                <a:latin typeface="Verdana"/>
                <a:cs typeface="Verdana"/>
              </a:rPr>
              <a:t>SunPod</a:t>
            </a:r>
            <a:r>
              <a:rPr lang="fr-FR" sz="900" b="1" dirty="0" smtClean="0">
                <a:latin typeface="Verdana"/>
                <a:cs typeface="Verdana"/>
              </a:rPr>
              <a:t>® XL</a:t>
            </a:r>
          </a:p>
          <a:p>
            <a:pPr algn="ctr"/>
            <a:r>
              <a:rPr lang="fr-FR" sz="900" dirty="0" smtClean="0">
                <a:latin typeface="Verdana"/>
                <a:cs typeface="Verdana"/>
              </a:rPr>
              <a:t>Ombrière de parking solaire</a:t>
            </a:r>
          </a:p>
          <a:p>
            <a:pPr algn="ctr"/>
            <a:endParaRPr lang="fr-FR" sz="900" dirty="0">
              <a:latin typeface="Verdana"/>
              <a:cs typeface="Verdana"/>
            </a:endParaRPr>
          </a:p>
        </p:txBody>
      </p:sp>
      <p:sp>
        <p:nvSpPr>
          <p:cNvPr id="44" name="ZoneTexte 24"/>
          <p:cNvSpPr txBox="1"/>
          <p:nvPr/>
        </p:nvSpPr>
        <p:spPr>
          <a:xfrm>
            <a:off x="2184947" y="4703973"/>
            <a:ext cx="169063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 smtClean="0">
                <a:latin typeface="Verdana"/>
                <a:cs typeface="Verdana"/>
              </a:rPr>
              <a:t>SunPod</a:t>
            </a:r>
            <a:r>
              <a:rPr lang="fr-FR" sz="900" b="1" dirty="0" smtClean="0">
                <a:latin typeface="Verdana"/>
                <a:cs typeface="Verdana"/>
              </a:rPr>
              <a:t>® Auto</a:t>
            </a:r>
          </a:p>
          <a:p>
            <a:pPr algn="ctr"/>
            <a:r>
              <a:rPr lang="fr-FR" sz="900" dirty="0" smtClean="0">
                <a:latin typeface="Verdana"/>
                <a:cs typeface="Verdana"/>
              </a:rPr>
              <a:t>Station de recharge solaire</a:t>
            </a:r>
          </a:p>
          <a:p>
            <a:pPr algn="ctr"/>
            <a:r>
              <a:rPr lang="fr-FR" sz="900" dirty="0" smtClean="0">
                <a:latin typeface="Verdana"/>
                <a:cs typeface="Verdana"/>
              </a:rPr>
              <a:t>pour voitures électriques</a:t>
            </a:r>
            <a:endParaRPr lang="fr-FR" sz="900" dirty="0">
              <a:latin typeface="Verdana"/>
              <a:cs typeface="Verdana"/>
            </a:endParaRPr>
          </a:p>
        </p:txBody>
      </p:sp>
      <p:sp>
        <p:nvSpPr>
          <p:cNvPr id="45" name="ZoneTexte 25"/>
          <p:cNvSpPr txBox="1">
            <a:spLocks noChangeAspect="1"/>
          </p:cNvSpPr>
          <p:nvPr/>
        </p:nvSpPr>
        <p:spPr>
          <a:xfrm>
            <a:off x="4076820" y="4724773"/>
            <a:ext cx="172776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 smtClean="0">
                <a:latin typeface="Verdana"/>
                <a:cs typeface="Verdana"/>
              </a:rPr>
              <a:t>SunPod</a:t>
            </a:r>
            <a:r>
              <a:rPr lang="fr-FR" sz="900" b="1" dirty="0" smtClean="0">
                <a:latin typeface="Verdana"/>
                <a:cs typeface="Verdana"/>
              </a:rPr>
              <a:t>® </a:t>
            </a:r>
            <a:r>
              <a:rPr lang="fr-FR" sz="900" b="1" dirty="0" err="1" smtClean="0">
                <a:latin typeface="Verdana"/>
                <a:cs typeface="Verdana"/>
              </a:rPr>
              <a:t>Cyclo</a:t>
            </a:r>
            <a:endParaRPr lang="fr-FR" sz="900" b="1" dirty="0" smtClean="0">
              <a:latin typeface="Verdana"/>
              <a:cs typeface="Verdana"/>
            </a:endParaRPr>
          </a:p>
          <a:p>
            <a:pPr algn="ctr"/>
            <a:r>
              <a:rPr lang="fr-FR" sz="900" dirty="0" smtClean="0">
                <a:latin typeface="Verdana"/>
                <a:cs typeface="Verdana"/>
              </a:rPr>
              <a:t>Station de recharge solaire autonome pour vélos </a:t>
            </a:r>
            <a:r>
              <a:rPr lang="fr-FR" sz="900" dirty="0" err="1" smtClean="0">
                <a:latin typeface="Verdana"/>
                <a:cs typeface="Verdana"/>
              </a:rPr>
              <a:t>élec</a:t>
            </a:r>
            <a:r>
              <a:rPr lang="fr-FR" sz="900" dirty="0" smtClean="0">
                <a:latin typeface="Verdana"/>
                <a:cs typeface="Verdana"/>
              </a:rPr>
              <a:t>.</a:t>
            </a:r>
            <a:endParaRPr lang="fr-FR" sz="900" dirty="0">
              <a:latin typeface="Verdana"/>
              <a:cs typeface="Verdana"/>
            </a:endParaRPr>
          </a:p>
        </p:txBody>
      </p:sp>
      <p:sp>
        <p:nvSpPr>
          <p:cNvPr id="46" name="ZoneTexte 26"/>
          <p:cNvSpPr txBox="1"/>
          <p:nvPr/>
        </p:nvSpPr>
        <p:spPr>
          <a:xfrm>
            <a:off x="7760719" y="4722576"/>
            <a:ext cx="166473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 smtClean="0">
                <a:latin typeface="Verdana"/>
                <a:cs typeface="Verdana"/>
              </a:rPr>
              <a:t>SunPod</a:t>
            </a:r>
            <a:r>
              <a:rPr lang="fr-FR" sz="900" b="1" dirty="0" smtClean="0">
                <a:latin typeface="Verdana"/>
                <a:cs typeface="Verdana"/>
              </a:rPr>
              <a:t>® </a:t>
            </a:r>
            <a:r>
              <a:rPr lang="fr-FR" sz="900" b="1" dirty="0" err="1" smtClean="0">
                <a:latin typeface="Verdana"/>
                <a:cs typeface="Verdana"/>
              </a:rPr>
              <a:t>Nomad</a:t>
            </a:r>
            <a:endParaRPr lang="fr-FR" sz="900" b="1" dirty="0" smtClean="0">
              <a:latin typeface="Verdana"/>
              <a:cs typeface="Verdana"/>
            </a:endParaRPr>
          </a:p>
          <a:p>
            <a:pPr algn="ctr"/>
            <a:r>
              <a:rPr lang="fr-FR" sz="900" dirty="0" smtClean="0">
                <a:latin typeface="Verdana"/>
                <a:cs typeface="Verdana"/>
              </a:rPr>
              <a:t>Stand mobile de recharge solaire pour appareils électriques</a:t>
            </a:r>
            <a:endParaRPr lang="fr-FR" sz="900" dirty="0">
              <a:latin typeface="Verdana"/>
              <a:cs typeface="Verdana"/>
            </a:endParaRPr>
          </a:p>
        </p:txBody>
      </p:sp>
      <p:sp>
        <p:nvSpPr>
          <p:cNvPr id="47" name="ZoneTexte 28"/>
          <p:cNvSpPr txBox="1"/>
          <p:nvPr/>
        </p:nvSpPr>
        <p:spPr>
          <a:xfrm>
            <a:off x="246748" y="828351"/>
            <a:ext cx="3845866" cy="7856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dirty="0">
                <a:latin typeface="Helvetica"/>
                <a:cs typeface="Helvetica"/>
              </a:rPr>
              <a:t>U</a:t>
            </a:r>
            <a:r>
              <a:rPr lang="fr-FR" dirty="0" smtClean="0">
                <a:latin typeface="Helvetica"/>
                <a:cs typeface="Helvetica"/>
              </a:rPr>
              <a:t>ne gamme complète de stations de recharge solaire </a:t>
            </a:r>
          </a:p>
          <a:p>
            <a:r>
              <a:rPr lang="fr-FR" dirty="0" smtClean="0">
                <a:latin typeface="Helvetica"/>
                <a:cs typeface="Helvetica"/>
              </a:rPr>
              <a:t>au service de la mobilité électrique</a:t>
            </a:r>
            <a:endParaRPr lang="fr-FR" dirty="0">
              <a:latin typeface="Helvetica"/>
              <a:cs typeface="Helvetica"/>
            </a:endParaRPr>
          </a:p>
        </p:txBody>
      </p:sp>
      <p:sp>
        <p:nvSpPr>
          <p:cNvPr id="48" name="ZoneTexte 29"/>
          <p:cNvSpPr txBox="1"/>
          <p:nvPr/>
        </p:nvSpPr>
        <p:spPr>
          <a:xfrm>
            <a:off x="5129980" y="1504709"/>
            <a:ext cx="2175195" cy="4776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fr-FR" sz="1600" dirty="0" smtClean="0">
                <a:solidFill>
                  <a:srgbClr val="000000"/>
                </a:solidFill>
                <a:latin typeface="Verdana"/>
                <a:cs typeface="Verdana"/>
              </a:rPr>
              <a:t>une marque déposée</a:t>
            </a:r>
            <a:endParaRPr lang="fr-FR" sz="1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49" name="Rectangle 4"/>
          <p:cNvSpPr/>
          <p:nvPr/>
        </p:nvSpPr>
        <p:spPr>
          <a:xfrm>
            <a:off x="225689" y="413726"/>
            <a:ext cx="8236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L’offre d’Advansolar</a:t>
            </a:r>
          </a:p>
        </p:txBody>
      </p:sp>
      <p:sp>
        <p:nvSpPr>
          <p:cNvPr id="50" name="ZoneTexte 26"/>
          <p:cNvSpPr txBox="1"/>
          <p:nvPr/>
        </p:nvSpPr>
        <p:spPr>
          <a:xfrm>
            <a:off x="6004224" y="4731572"/>
            <a:ext cx="172745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 smtClean="0">
                <a:latin typeface="Verdana"/>
                <a:cs typeface="Verdana"/>
              </a:rPr>
              <a:t>SunPod</a:t>
            </a:r>
            <a:r>
              <a:rPr lang="fr-FR" sz="900" b="1" dirty="0" smtClean="0">
                <a:latin typeface="Verdana"/>
                <a:cs typeface="Verdana"/>
              </a:rPr>
              <a:t>® Expo</a:t>
            </a:r>
          </a:p>
          <a:p>
            <a:pPr algn="ctr"/>
            <a:r>
              <a:rPr lang="fr-FR" sz="900" dirty="0" smtClean="0">
                <a:latin typeface="Verdana"/>
                <a:cs typeface="Verdana"/>
              </a:rPr>
              <a:t>Stand mobile de recharge solaire pour véhicules électriques</a:t>
            </a:r>
            <a:endParaRPr lang="fr-FR" sz="900" dirty="0">
              <a:latin typeface="Verdana"/>
              <a:cs typeface="Verdana"/>
            </a:endParaRPr>
          </a:p>
        </p:txBody>
      </p:sp>
      <p:pic>
        <p:nvPicPr>
          <p:cNvPr id="6" name="Billede 5" descr="SPA_Expo_neutre2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6003253" y="2957629"/>
            <a:ext cx="1728429" cy="1656800"/>
          </a:xfrm>
          <a:prstGeom prst="rect">
            <a:avLst/>
          </a:prstGeom>
        </p:spPr>
      </p:pic>
      <p:pic>
        <p:nvPicPr>
          <p:cNvPr id="13" name="Billede 12" descr="DSC04784b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8268" y="2983285"/>
            <a:ext cx="1667148" cy="1631144"/>
          </a:xfrm>
          <a:prstGeom prst="rect">
            <a:avLst/>
          </a:prstGeom>
        </p:spPr>
      </p:pic>
      <p:pic>
        <p:nvPicPr>
          <p:cNvPr id="14" name="Billede 13" descr="Vue 4 HD 4x1_0087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65" y="2957629"/>
            <a:ext cx="1697498" cy="1656800"/>
          </a:xfrm>
          <a:prstGeom prst="rect">
            <a:avLst/>
          </a:prstGeom>
        </p:spPr>
      </p:pic>
      <p:pic>
        <p:nvPicPr>
          <p:cNvPr id="15" name="Billede 14" descr="rendu XL AGORA.476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880" y="2957629"/>
            <a:ext cx="1754098" cy="1656800"/>
          </a:xfrm>
          <a:prstGeom prst="rect">
            <a:avLst/>
          </a:prstGeom>
        </p:spPr>
      </p:pic>
      <p:pic>
        <p:nvPicPr>
          <p:cNvPr id="16" name="Billede 15" descr="icon_7771.png"/>
          <p:cNvPicPr>
            <a:picLocks noChangeAspect="1"/>
          </p:cNvPicPr>
          <p:nvPr/>
        </p:nvPicPr>
        <p:blipFill>
          <a:blip r:embed="rId11" cstate="email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31" y="2153587"/>
            <a:ext cx="373769" cy="373769"/>
          </a:xfrm>
          <a:prstGeom prst="rect">
            <a:avLst/>
          </a:prstGeom>
        </p:spPr>
      </p:pic>
      <p:pic>
        <p:nvPicPr>
          <p:cNvPr id="26" name="Billede 25" descr="ADV gamme SPN.jp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2238" y="3231443"/>
            <a:ext cx="1583130" cy="1382890"/>
          </a:xfrm>
          <a:prstGeom prst="rect">
            <a:avLst/>
          </a:prstGeom>
        </p:spPr>
      </p:pic>
      <p:pic>
        <p:nvPicPr>
          <p:cNvPr id="27" name="Image 3" descr="fond1.tiff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logo advansolar H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71" y="1301074"/>
            <a:ext cx="6314152" cy="4463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758" y="5863675"/>
            <a:ext cx="8227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latin typeface="Helvetica"/>
              </a:rPr>
              <a:t>Pour plus </a:t>
            </a:r>
            <a:r>
              <a:rPr lang="fr-FR" i="1" dirty="0" smtClean="0">
                <a:solidFill>
                  <a:srgbClr val="000000"/>
                </a:solidFill>
                <a:latin typeface="Helvetica"/>
              </a:rPr>
              <a:t>d’information, visitez notre site </a:t>
            </a:r>
            <a:r>
              <a:rPr lang="fr-FR" i="1" dirty="0" err="1" smtClean="0">
                <a:solidFill>
                  <a:srgbClr val="000000"/>
                </a:solidFill>
                <a:latin typeface="Helvetica"/>
              </a:rPr>
              <a:t>www.advansolar.com</a:t>
            </a:r>
            <a:r>
              <a:rPr lang="fr-FR" i="1" dirty="0" smtClean="0">
                <a:solidFill>
                  <a:srgbClr val="000000"/>
                </a:solidFill>
                <a:latin typeface="Helvetica"/>
              </a:rPr>
              <a:t>, envoyez-nous un email à </a:t>
            </a:r>
            <a:r>
              <a:rPr lang="fr-FR" i="1" dirty="0" smtClean="0">
                <a:solidFill>
                  <a:srgbClr val="000000"/>
                </a:solidFill>
                <a:latin typeface="Helvetica"/>
                <a:hlinkClick r:id="rId3"/>
              </a:rPr>
              <a:t>contact@advansolar.com</a:t>
            </a:r>
            <a:r>
              <a:rPr lang="fr-FR" i="1" dirty="0" smtClean="0">
                <a:solidFill>
                  <a:srgbClr val="000000"/>
                </a:solidFill>
                <a:latin typeface="Helvetica"/>
              </a:rPr>
              <a:t>.</a:t>
            </a:r>
          </a:p>
          <a:p>
            <a:r>
              <a:rPr lang="fr-FR" i="1" dirty="0" smtClean="0">
                <a:solidFill>
                  <a:srgbClr val="000000"/>
                </a:solidFill>
                <a:latin typeface="Helvetica"/>
              </a:rPr>
              <a:t>Consultez notre chaîne </a:t>
            </a:r>
            <a:r>
              <a:rPr lang="fr-FR" i="1" dirty="0" err="1" smtClean="0">
                <a:solidFill>
                  <a:srgbClr val="000000"/>
                </a:solidFill>
                <a:latin typeface="Helvetica"/>
              </a:rPr>
              <a:t>YouTube</a:t>
            </a:r>
            <a:r>
              <a:rPr lang="fr-FR" i="1" dirty="0" smtClean="0">
                <a:solidFill>
                  <a:srgbClr val="000000"/>
                </a:solidFill>
                <a:latin typeface="Helvetica"/>
              </a:rPr>
              <a:t>, et r</a:t>
            </a:r>
            <a:r>
              <a:rPr lang="fr-FR" i="1" dirty="0" smtClean="0">
                <a:latin typeface="Helvetica"/>
              </a:rPr>
              <a:t>ejoignez nous sur </a:t>
            </a:r>
            <a:r>
              <a:rPr lang="fr-FR" i="1" dirty="0" err="1" smtClean="0">
                <a:latin typeface="Helvetica"/>
              </a:rPr>
              <a:t>twitter</a:t>
            </a:r>
            <a:r>
              <a:rPr lang="fr-FR" i="1" dirty="0" smtClean="0">
                <a:latin typeface="Helvetica"/>
              </a:rPr>
              <a:t> @</a:t>
            </a:r>
            <a:r>
              <a:rPr lang="fr-FR" i="1" dirty="0" err="1" smtClean="0">
                <a:latin typeface="Helvetica"/>
              </a:rPr>
              <a:t>advansolar</a:t>
            </a:r>
            <a:endParaRPr lang="fr-FR" i="1" dirty="0"/>
          </a:p>
        </p:txBody>
      </p:sp>
      <p:pic>
        <p:nvPicPr>
          <p:cNvPr id="2" name="Billede 1">
            <a:hlinkClick r:id="rId4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71277" y="5858684"/>
            <a:ext cx="929922" cy="9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8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0"/>
          <p:cNvSpPr/>
          <p:nvPr/>
        </p:nvSpPr>
        <p:spPr>
          <a:xfrm>
            <a:off x="5496622" y="336848"/>
            <a:ext cx="434092" cy="502908"/>
          </a:xfrm>
          <a:custGeom>
            <a:avLst/>
            <a:gdLst/>
            <a:ahLst/>
            <a:cxnLst/>
            <a:rect l="l" t="t" r="r" b="b"/>
            <a:pathLst>
              <a:path w="547624" h="547611">
                <a:moveTo>
                  <a:pt x="273811" y="547611"/>
                </a:moveTo>
                <a:lnTo>
                  <a:pt x="296268" y="546703"/>
                </a:lnTo>
                <a:lnTo>
                  <a:pt x="318224" y="544027"/>
                </a:lnTo>
                <a:lnTo>
                  <a:pt x="339611" y="539653"/>
                </a:lnTo>
                <a:lnTo>
                  <a:pt x="360356" y="533651"/>
                </a:lnTo>
                <a:lnTo>
                  <a:pt x="380390" y="526093"/>
                </a:lnTo>
                <a:lnTo>
                  <a:pt x="399642" y="517048"/>
                </a:lnTo>
                <a:lnTo>
                  <a:pt x="418043" y="506587"/>
                </a:lnTo>
                <a:lnTo>
                  <a:pt x="435520" y="494780"/>
                </a:lnTo>
                <a:lnTo>
                  <a:pt x="452004" y="481698"/>
                </a:lnTo>
                <a:lnTo>
                  <a:pt x="467425" y="467412"/>
                </a:lnTo>
                <a:lnTo>
                  <a:pt x="481711" y="451991"/>
                </a:lnTo>
                <a:lnTo>
                  <a:pt x="494793" y="435507"/>
                </a:lnTo>
                <a:lnTo>
                  <a:pt x="506599" y="418030"/>
                </a:lnTo>
                <a:lnTo>
                  <a:pt x="517060" y="399630"/>
                </a:lnTo>
                <a:lnTo>
                  <a:pt x="526106" y="380377"/>
                </a:lnTo>
                <a:lnTo>
                  <a:pt x="533664" y="360343"/>
                </a:lnTo>
                <a:lnTo>
                  <a:pt x="539666" y="339598"/>
                </a:lnTo>
                <a:lnTo>
                  <a:pt x="544040" y="318212"/>
                </a:lnTo>
                <a:lnTo>
                  <a:pt x="546716" y="296255"/>
                </a:lnTo>
                <a:lnTo>
                  <a:pt x="547623" y="273799"/>
                </a:lnTo>
                <a:lnTo>
                  <a:pt x="546716" y="251342"/>
                </a:lnTo>
                <a:lnTo>
                  <a:pt x="544040" y="229386"/>
                </a:lnTo>
                <a:lnTo>
                  <a:pt x="539666" y="208000"/>
                </a:lnTo>
                <a:lnTo>
                  <a:pt x="533664" y="187256"/>
                </a:lnTo>
                <a:lnTo>
                  <a:pt x="526106" y="167222"/>
                </a:lnTo>
                <a:lnTo>
                  <a:pt x="517060" y="147971"/>
                </a:lnTo>
                <a:lnTo>
                  <a:pt x="506599" y="129571"/>
                </a:lnTo>
                <a:lnTo>
                  <a:pt x="494793" y="112095"/>
                </a:lnTo>
                <a:lnTo>
                  <a:pt x="481711" y="95612"/>
                </a:lnTo>
                <a:lnTo>
                  <a:pt x="467425" y="80192"/>
                </a:lnTo>
                <a:lnTo>
                  <a:pt x="452004" y="65907"/>
                </a:lnTo>
                <a:lnTo>
                  <a:pt x="435520" y="52826"/>
                </a:lnTo>
                <a:lnTo>
                  <a:pt x="418043" y="41020"/>
                </a:lnTo>
                <a:lnTo>
                  <a:pt x="399642" y="30560"/>
                </a:lnTo>
                <a:lnTo>
                  <a:pt x="380390" y="21515"/>
                </a:lnTo>
                <a:lnTo>
                  <a:pt x="360356" y="13958"/>
                </a:lnTo>
                <a:lnTo>
                  <a:pt x="339611" y="7957"/>
                </a:lnTo>
                <a:lnTo>
                  <a:pt x="318224" y="3583"/>
                </a:lnTo>
                <a:lnTo>
                  <a:pt x="296268" y="907"/>
                </a:lnTo>
                <a:lnTo>
                  <a:pt x="273811" y="0"/>
                </a:lnTo>
                <a:lnTo>
                  <a:pt x="251355" y="907"/>
                </a:lnTo>
                <a:lnTo>
                  <a:pt x="229399" y="3583"/>
                </a:lnTo>
                <a:lnTo>
                  <a:pt x="208012" y="7957"/>
                </a:lnTo>
                <a:lnTo>
                  <a:pt x="187267" y="13958"/>
                </a:lnTo>
                <a:lnTo>
                  <a:pt x="167233" y="21515"/>
                </a:lnTo>
                <a:lnTo>
                  <a:pt x="147981" y="30560"/>
                </a:lnTo>
                <a:lnTo>
                  <a:pt x="129580" y="41020"/>
                </a:lnTo>
                <a:lnTo>
                  <a:pt x="112103" y="52826"/>
                </a:lnTo>
                <a:lnTo>
                  <a:pt x="95619" y="65907"/>
                </a:lnTo>
                <a:lnTo>
                  <a:pt x="80198" y="80192"/>
                </a:lnTo>
                <a:lnTo>
                  <a:pt x="65912" y="95612"/>
                </a:lnTo>
                <a:lnTo>
                  <a:pt x="52830" y="112095"/>
                </a:lnTo>
                <a:lnTo>
                  <a:pt x="41024" y="129571"/>
                </a:lnTo>
                <a:lnTo>
                  <a:pt x="30563" y="147971"/>
                </a:lnTo>
                <a:lnTo>
                  <a:pt x="21517" y="167222"/>
                </a:lnTo>
                <a:lnTo>
                  <a:pt x="13959" y="187256"/>
                </a:lnTo>
                <a:lnTo>
                  <a:pt x="7957" y="208000"/>
                </a:lnTo>
                <a:lnTo>
                  <a:pt x="3583" y="229386"/>
                </a:lnTo>
                <a:lnTo>
                  <a:pt x="907" y="251342"/>
                </a:lnTo>
                <a:lnTo>
                  <a:pt x="0" y="273799"/>
                </a:lnTo>
                <a:lnTo>
                  <a:pt x="907" y="296255"/>
                </a:lnTo>
                <a:lnTo>
                  <a:pt x="3583" y="318212"/>
                </a:lnTo>
                <a:lnTo>
                  <a:pt x="7957" y="339598"/>
                </a:lnTo>
                <a:lnTo>
                  <a:pt x="13959" y="360343"/>
                </a:lnTo>
                <a:lnTo>
                  <a:pt x="21517" y="380377"/>
                </a:lnTo>
                <a:lnTo>
                  <a:pt x="30563" y="399630"/>
                </a:lnTo>
                <a:lnTo>
                  <a:pt x="41024" y="418030"/>
                </a:lnTo>
                <a:lnTo>
                  <a:pt x="52830" y="435507"/>
                </a:lnTo>
                <a:lnTo>
                  <a:pt x="65912" y="451991"/>
                </a:lnTo>
                <a:lnTo>
                  <a:pt x="80198" y="467412"/>
                </a:lnTo>
                <a:lnTo>
                  <a:pt x="95619" y="481698"/>
                </a:lnTo>
                <a:lnTo>
                  <a:pt x="112103" y="494780"/>
                </a:lnTo>
                <a:lnTo>
                  <a:pt x="129580" y="506587"/>
                </a:lnTo>
                <a:lnTo>
                  <a:pt x="147981" y="517048"/>
                </a:lnTo>
                <a:lnTo>
                  <a:pt x="167233" y="526093"/>
                </a:lnTo>
                <a:lnTo>
                  <a:pt x="187267" y="533651"/>
                </a:lnTo>
                <a:lnTo>
                  <a:pt x="208012" y="539653"/>
                </a:lnTo>
                <a:lnTo>
                  <a:pt x="229399" y="544027"/>
                </a:lnTo>
                <a:lnTo>
                  <a:pt x="251355" y="546703"/>
                </a:lnTo>
                <a:lnTo>
                  <a:pt x="273811" y="5476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316239" y="-1265507"/>
            <a:ext cx="12484751" cy="2727010"/>
          </a:xfrm>
          <a:custGeom>
            <a:avLst/>
            <a:gdLst/>
            <a:ahLst/>
            <a:cxnLst/>
            <a:rect l="l" t="t" r="r" b="b"/>
            <a:pathLst>
              <a:path w="15749993" h="2969411">
                <a:moveTo>
                  <a:pt x="12895748" y="1958928"/>
                </a:moveTo>
                <a:lnTo>
                  <a:pt x="11709236" y="1547007"/>
                </a:lnTo>
                <a:lnTo>
                  <a:pt x="11208255" y="1377997"/>
                </a:lnTo>
                <a:lnTo>
                  <a:pt x="8887625" y="1377997"/>
                </a:lnTo>
                <a:lnTo>
                  <a:pt x="8919407" y="1381920"/>
                </a:lnTo>
                <a:lnTo>
                  <a:pt x="10134642" y="1574250"/>
                </a:lnTo>
                <a:lnTo>
                  <a:pt x="11425638" y="1823739"/>
                </a:lnTo>
                <a:lnTo>
                  <a:pt x="12792075" y="2135811"/>
                </a:lnTo>
                <a:lnTo>
                  <a:pt x="12895748" y="2163146"/>
                </a:lnTo>
                <a:lnTo>
                  <a:pt x="12895748" y="1958928"/>
                </a:lnTo>
                <a:close/>
              </a:path>
              <a:path w="15749993" h="2969411">
                <a:moveTo>
                  <a:pt x="643661" y="1486883"/>
                </a:moveTo>
                <a:lnTo>
                  <a:pt x="1004386" y="1408589"/>
                </a:lnTo>
                <a:lnTo>
                  <a:pt x="1170937" y="1377997"/>
                </a:lnTo>
                <a:lnTo>
                  <a:pt x="640461" y="1377997"/>
                </a:lnTo>
                <a:lnTo>
                  <a:pt x="398948" y="1486700"/>
                </a:lnTo>
                <a:lnTo>
                  <a:pt x="398948" y="1548113"/>
                </a:lnTo>
                <a:lnTo>
                  <a:pt x="643661" y="1486883"/>
                </a:lnTo>
                <a:close/>
              </a:path>
            </a:pathLst>
          </a:custGeom>
          <a:solidFill>
            <a:srgbClr val="FFA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570731" y="4626721"/>
            <a:ext cx="12484751" cy="2727010"/>
          </a:xfrm>
          <a:custGeom>
            <a:avLst/>
            <a:gdLst/>
            <a:ahLst/>
            <a:cxnLst/>
            <a:rect l="l" t="t" r="r" b="b"/>
            <a:pathLst>
              <a:path w="15749993" h="2969411">
                <a:moveTo>
                  <a:pt x="8756931" y="2370724"/>
                </a:moveTo>
                <a:lnTo>
                  <a:pt x="9639781" y="2105665"/>
                </a:lnTo>
                <a:lnTo>
                  <a:pt x="10619946" y="1789884"/>
                </a:lnTo>
                <a:lnTo>
                  <a:pt x="11709236" y="1422404"/>
                </a:lnTo>
                <a:lnTo>
                  <a:pt x="12919466" y="1002248"/>
                </a:lnTo>
                <a:lnTo>
                  <a:pt x="13216799" y="897348"/>
                </a:lnTo>
                <a:lnTo>
                  <a:pt x="13216799" y="721617"/>
                </a:lnTo>
                <a:lnTo>
                  <a:pt x="12792075" y="833599"/>
                </a:lnTo>
                <a:lnTo>
                  <a:pt x="11425638" y="1145672"/>
                </a:lnTo>
                <a:lnTo>
                  <a:pt x="10134642" y="1395160"/>
                </a:lnTo>
                <a:lnTo>
                  <a:pt x="8919407" y="1587491"/>
                </a:lnTo>
                <a:lnTo>
                  <a:pt x="7780254" y="1728090"/>
                </a:lnTo>
                <a:lnTo>
                  <a:pt x="6717503" y="1822382"/>
                </a:lnTo>
                <a:lnTo>
                  <a:pt x="5731474" y="1875795"/>
                </a:lnTo>
                <a:lnTo>
                  <a:pt x="4822488" y="1893754"/>
                </a:lnTo>
                <a:lnTo>
                  <a:pt x="3990863" y="1881684"/>
                </a:lnTo>
                <a:lnTo>
                  <a:pt x="3236922" y="1845012"/>
                </a:lnTo>
                <a:lnTo>
                  <a:pt x="2560983" y="1789164"/>
                </a:lnTo>
                <a:lnTo>
                  <a:pt x="1963368" y="1719565"/>
                </a:lnTo>
                <a:lnTo>
                  <a:pt x="1444395" y="1641643"/>
                </a:lnTo>
                <a:lnTo>
                  <a:pt x="1004386" y="1560821"/>
                </a:lnTo>
                <a:lnTo>
                  <a:pt x="719999" y="1499097"/>
                </a:lnTo>
                <a:lnTo>
                  <a:pt x="719999" y="1627213"/>
                </a:lnTo>
                <a:lnTo>
                  <a:pt x="760766" y="1645562"/>
                </a:lnTo>
                <a:lnTo>
                  <a:pt x="1453471" y="1950939"/>
                </a:lnTo>
                <a:lnTo>
                  <a:pt x="2089928" y="2218301"/>
                </a:lnTo>
                <a:lnTo>
                  <a:pt x="2637733" y="2429614"/>
                </a:lnTo>
                <a:lnTo>
                  <a:pt x="8538854" y="2429614"/>
                </a:lnTo>
                <a:lnTo>
                  <a:pt x="8756931" y="237072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98610" y="635092"/>
            <a:ext cx="2319856" cy="786045"/>
          </a:xfrm>
          <a:custGeom>
            <a:avLst/>
            <a:gdLst/>
            <a:ahLst/>
            <a:cxnLst/>
            <a:rect l="l" t="t" r="r" b="b"/>
            <a:pathLst>
              <a:path w="2926587" h="855916">
                <a:moveTo>
                  <a:pt x="0" y="221919"/>
                </a:moveTo>
                <a:lnTo>
                  <a:pt x="0" y="759739"/>
                </a:lnTo>
                <a:lnTo>
                  <a:pt x="69" y="782054"/>
                </a:lnTo>
                <a:lnTo>
                  <a:pt x="4441" y="827880"/>
                </a:lnTo>
                <a:lnTo>
                  <a:pt x="35532" y="852581"/>
                </a:lnTo>
                <a:lnTo>
                  <a:pt x="92370" y="855878"/>
                </a:lnTo>
                <a:lnTo>
                  <a:pt x="116103" y="855916"/>
                </a:lnTo>
                <a:lnTo>
                  <a:pt x="2810497" y="855916"/>
                </a:lnTo>
                <a:lnTo>
                  <a:pt x="2859844" y="855456"/>
                </a:lnTo>
                <a:lnTo>
                  <a:pt x="2904079" y="848729"/>
                </a:lnTo>
                <a:lnTo>
                  <a:pt x="2924946" y="813999"/>
                </a:lnTo>
                <a:lnTo>
                  <a:pt x="2926588" y="759739"/>
                </a:lnTo>
                <a:lnTo>
                  <a:pt x="2926588" y="96177"/>
                </a:lnTo>
                <a:lnTo>
                  <a:pt x="2926032" y="55294"/>
                </a:lnTo>
                <a:lnTo>
                  <a:pt x="2911596" y="11632"/>
                </a:lnTo>
                <a:lnTo>
                  <a:pt x="2857182" y="376"/>
                </a:lnTo>
                <a:lnTo>
                  <a:pt x="2810497" y="0"/>
                </a:lnTo>
                <a:lnTo>
                  <a:pt x="231241" y="0"/>
                </a:lnTo>
                <a:lnTo>
                  <a:pt x="226616" y="17181"/>
                </a:lnTo>
                <a:lnTo>
                  <a:pt x="222651" y="31308"/>
                </a:lnTo>
                <a:lnTo>
                  <a:pt x="219015" y="43030"/>
                </a:lnTo>
                <a:lnTo>
                  <a:pt x="215374" y="52998"/>
                </a:lnTo>
                <a:lnTo>
                  <a:pt x="211398" y="61863"/>
                </a:lnTo>
                <a:lnTo>
                  <a:pt x="206755" y="70275"/>
                </a:lnTo>
                <a:lnTo>
                  <a:pt x="201112" y="78884"/>
                </a:lnTo>
                <a:lnTo>
                  <a:pt x="194138" y="88342"/>
                </a:lnTo>
                <a:lnTo>
                  <a:pt x="185501" y="99300"/>
                </a:lnTo>
                <a:lnTo>
                  <a:pt x="174869" y="112407"/>
                </a:lnTo>
                <a:lnTo>
                  <a:pt x="164585" y="124709"/>
                </a:lnTo>
                <a:lnTo>
                  <a:pt x="156498" y="133674"/>
                </a:lnTo>
                <a:lnTo>
                  <a:pt x="148030" y="142421"/>
                </a:lnTo>
                <a:lnTo>
                  <a:pt x="139172" y="150917"/>
                </a:lnTo>
                <a:lnTo>
                  <a:pt x="129915" y="159133"/>
                </a:lnTo>
                <a:lnTo>
                  <a:pt x="120250" y="167037"/>
                </a:lnTo>
                <a:lnTo>
                  <a:pt x="110168" y="174597"/>
                </a:lnTo>
                <a:lnTo>
                  <a:pt x="99660" y="181784"/>
                </a:lnTo>
                <a:lnTo>
                  <a:pt x="88717" y="188565"/>
                </a:lnTo>
                <a:lnTo>
                  <a:pt x="77331" y="194910"/>
                </a:lnTo>
                <a:lnTo>
                  <a:pt x="65491" y="200788"/>
                </a:lnTo>
                <a:lnTo>
                  <a:pt x="53190" y="206167"/>
                </a:lnTo>
                <a:lnTo>
                  <a:pt x="40417" y="211016"/>
                </a:lnTo>
                <a:lnTo>
                  <a:pt x="27165" y="215304"/>
                </a:lnTo>
                <a:lnTo>
                  <a:pt x="13424" y="219001"/>
                </a:lnTo>
                <a:lnTo>
                  <a:pt x="0" y="221919"/>
                </a:lnTo>
                <a:close/>
              </a:path>
            </a:pathLst>
          </a:custGeom>
          <a:ln w="12192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28093" y="219432"/>
            <a:ext cx="215817" cy="69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21" name="object 21"/>
          <p:cNvSpPr txBox="1"/>
          <p:nvPr/>
        </p:nvSpPr>
        <p:spPr>
          <a:xfrm>
            <a:off x="5443910" y="219432"/>
            <a:ext cx="270039" cy="69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20" name="object 20"/>
          <p:cNvSpPr txBox="1"/>
          <p:nvPr/>
        </p:nvSpPr>
        <p:spPr>
          <a:xfrm>
            <a:off x="6047934" y="219432"/>
            <a:ext cx="2157615" cy="317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19" name="object 19"/>
          <p:cNvSpPr txBox="1"/>
          <p:nvPr/>
        </p:nvSpPr>
        <p:spPr>
          <a:xfrm>
            <a:off x="5228093" y="536440"/>
            <a:ext cx="485857" cy="381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18" name="object 18"/>
          <p:cNvSpPr txBox="1"/>
          <p:nvPr/>
        </p:nvSpPr>
        <p:spPr>
          <a:xfrm>
            <a:off x="5713950" y="536440"/>
            <a:ext cx="333985" cy="381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17" name="object 17"/>
          <p:cNvSpPr txBox="1"/>
          <p:nvPr/>
        </p:nvSpPr>
        <p:spPr>
          <a:xfrm>
            <a:off x="6047934" y="536440"/>
            <a:ext cx="2157615" cy="382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1006707317" y="3293193"/>
            <a:ext cx="0" cy="250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pic>
        <p:nvPicPr>
          <p:cNvPr id="68" name="Image 29" descr="fond2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2999"/>
            <a:ext cx="9906000" cy="1315001"/>
          </a:xfrm>
          <a:prstGeom prst="rect">
            <a:avLst/>
          </a:prstGeom>
        </p:spPr>
      </p:pic>
      <p:sp>
        <p:nvSpPr>
          <p:cNvPr id="56" name="Rectangle 4"/>
          <p:cNvSpPr/>
          <p:nvPr/>
        </p:nvSpPr>
        <p:spPr>
          <a:xfrm>
            <a:off x="242920" y="174731"/>
            <a:ext cx="8532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Smartphone/tablette: des outils indispensables</a:t>
            </a:r>
          </a:p>
        </p:txBody>
      </p:sp>
      <p:pic>
        <p:nvPicPr>
          <p:cNvPr id="4" name="Billede 3" descr="dossier press.version 3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4192" y="636397"/>
            <a:ext cx="5202075" cy="2538604"/>
          </a:xfrm>
          <a:prstGeom prst="rect">
            <a:avLst/>
          </a:prstGeom>
        </p:spPr>
      </p:pic>
      <p:sp>
        <p:nvSpPr>
          <p:cNvPr id="23" name="Rectangle 4"/>
          <p:cNvSpPr/>
          <p:nvPr/>
        </p:nvSpPr>
        <p:spPr>
          <a:xfrm>
            <a:off x="3517900" y="3454125"/>
            <a:ext cx="62187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Helvetica"/>
              </a:rPr>
              <a:t>Des outils indispensables et de plus en plus centraux dans nos vies modernes.</a:t>
            </a:r>
          </a:p>
          <a:p>
            <a:r>
              <a:rPr lang="fr-FR" sz="2000" dirty="0" smtClean="0">
                <a:latin typeface="Helvetica"/>
              </a:rPr>
              <a:t>Exemples:</a:t>
            </a:r>
          </a:p>
          <a:p>
            <a:pPr marL="342900" indent="-342900">
              <a:buFont typeface="Wingdings" charset="2"/>
              <a:buChar char="Ø"/>
            </a:pPr>
            <a:r>
              <a:rPr lang="fr-FR" dirty="0" err="1" smtClean="0">
                <a:latin typeface="Helvetica"/>
                <a:sym typeface="Wingdings"/>
              </a:rPr>
              <a:t>Geo-localisation</a:t>
            </a:r>
            <a:r>
              <a:rPr lang="fr-FR" dirty="0" smtClean="0">
                <a:latin typeface="Helvetica"/>
                <a:sym typeface="Wingdings"/>
              </a:rPr>
              <a:t>/navigation</a:t>
            </a:r>
          </a:p>
          <a:p>
            <a:pPr marL="342900" indent="-342900">
              <a:buFont typeface="Wingdings" charset="2"/>
              <a:buChar char="Ø"/>
            </a:pPr>
            <a:r>
              <a:rPr lang="fr-FR" dirty="0" smtClean="0">
                <a:latin typeface="Helvetica"/>
                <a:sym typeface="Wingdings"/>
              </a:rPr>
              <a:t>applis </a:t>
            </a:r>
            <a:r>
              <a:rPr lang="fr-FR" dirty="0">
                <a:latin typeface="Helvetica"/>
                <a:sym typeface="Wingdings"/>
              </a:rPr>
              <a:t>de billets de transport (m-ticket)</a:t>
            </a:r>
          </a:p>
          <a:p>
            <a:pPr marL="342900" indent="-342900">
              <a:buFont typeface="Wingdings" charset="2"/>
              <a:buChar char="Ø"/>
            </a:pPr>
            <a:r>
              <a:rPr lang="fr-FR" dirty="0">
                <a:latin typeface="Helvetica"/>
                <a:sym typeface="Wingdings"/>
              </a:rPr>
              <a:t>services de paiement mobiles (technologie NFC)</a:t>
            </a:r>
          </a:p>
          <a:p>
            <a:pPr marL="342900" indent="-342900">
              <a:buFont typeface="Wingdings" charset="2"/>
              <a:buChar char="Ø"/>
            </a:pPr>
            <a:r>
              <a:rPr lang="fr-FR" dirty="0" smtClean="0">
                <a:latin typeface="Helvetica"/>
                <a:sym typeface="Wingdings"/>
              </a:rPr>
              <a:t>services administratifs mobiles</a:t>
            </a:r>
          </a:p>
          <a:p>
            <a:pPr marL="342900" indent="-342900">
              <a:buFont typeface="Wingdings" charset="2"/>
              <a:buChar char="Ø"/>
            </a:pPr>
            <a:r>
              <a:rPr lang="fr-FR" dirty="0" smtClean="0">
                <a:latin typeface="Helvetica"/>
                <a:sym typeface="Wingdings"/>
              </a:rPr>
              <a:t>applis d’auto-partage</a:t>
            </a:r>
          </a:p>
          <a:p>
            <a:pPr marL="342900" indent="-342900">
              <a:buFont typeface="Wingdings" charset="2"/>
              <a:buChar char="Ø"/>
            </a:pPr>
            <a:r>
              <a:rPr lang="fr-FR" dirty="0" smtClean="0">
                <a:latin typeface="Helvetica"/>
                <a:sym typeface="Wingdings"/>
              </a:rPr>
              <a:t>etc.</a:t>
            </a:r>
            <a:endParaRPr lang="fr-FR" sz="2000" dirty="0" smtClean="0">
              <a:latin typeface="Helvetica"/>
              <a:sym typeface="Wingdings"/>
            </a:endParaRPr>
          </a:p>
        </p:txBody>
      </p:sp>
      <p:pic>
        <p:nvPicPr>
          <p:cNvPr id="2" name="Billede 1" descr="smartphone+tablette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293193"/>
            <a:ext cx="2857500" cy="2857500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57999" y="2179563"/>
            <a:ext cx="1260467" cy="9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0"/>
          <p:cNvSpPr/>
          <p:nvPr/>
        </p:nvSpPr>
        <p:spPr>
          <a:xfrm>
            <a:off x="5496622" y="336848"/>
            <a:ext cx="434092" cy="502908"/>
          </a:xfrm>
          <a:custGeom>
            <a:avLst/>
            <a:gdLst/>
            <a:ahLst/>
            <a:cxnLst/>
            <a:rect l="l" t="t" r="r" b="b"/>
            <a:pathLst>
              <a:path w="547624" h="547611">
                <a:moveTo>
                  <a:pt x="273811" y="547611"/>
                </a:moveTo>
                <a:lnTo>
                  <a:pt x="296268" y="546703"/>
                </a:lnTo>
                <a:lnTo>
                  <a:pt x="318224" y="544027"/>
                </a:lnTo>
                <a:lnTo>
                  <a:pt x="339611" y="539653"/>
                </a:lnTo>
                <a:lnTo>
                  <a:pt x="360356" y="533651"/>
                </a:lnTo>
                <a:lnTo>
                  <a:pt x="380390" y="526093"/>
                </a:lnTo>
                <a:lnTo>
                  <a:pt x="399642" y="517048"/>
                </a:lnTo>
                <a:lnTo>
                  <a:pt x="418043" y="506587"/>
                </a:lnTo>
                <a:lnTo>
                  <a:pt x="435520" y="494780"/>
                </a:lnTo>
                <a:lnTo>
                  <a:pt x="452004" y="481698"/>
                </a:lnTo>
                <a:lnTo>
                  <a:pt x="467425" y="467412"/>
                </a:lnTo>
                <a:lnTo>
                  <a:pt x="481711" y="451991"/>
                </a:lnTo>
                <a:lnTo>
                  <a:pt x="494793" y="435507"/>
                </a:lnTo>
                <a:lnTo>
                  <a:pt x="506599" y="418030"/>
                </a:lnTo>
                <a:lnTo>
                  <a:pt x="517060" y="399630"/>
                </a:lnTo>
                <a:lnTo>
                  <a:pt x="526106" y="380377"/>
                </a:lnTo>
                <a:lnTo>
                  <a:pt x="533664" y="360343"/>
                </a:lnTo>
                <a:lnTo>
                  <a:pt x="539666" y="339598"/>
                </a:lnTo>
                <a:lnTo>
                  <a:pt x="544040" y="318212"/>
                </a:lnTo>
                <a:lnTo>
                  <a:pt x="546716" y="296255"/>
                </a:lnTo>
                <a:lnTo>
                  <a:pt x="547623" y="273799"/>
                </a:lnTo>
                <a:lnTo>
                  <a:pt x="546716" y="251342"/>
                </a:lnTo>
                <a:lnTo>
                  <a:pt x="544040" y="229386"/>
                </a:lnTo>
                <a:lnTo>
                  <a:pt x="539666" y="208000"/>
                </a:lnTo>
                <a:lnTo>
                  <a:pt x="533664" y="187256"/>
                </a:lnTo>
                <a:lnTo>
                  <a:pt x="526106" y="167222"/>
                </a:lnTo>
                <a:lnTo>
                  <a:pt x="517060" y="147971"/>
                </a:lnTo>
                <a:lnTo>
                  <a:pt x="506599" y="129571"/>
                </a:lnTo>
                <a:lnTo>
                  <a:pt x="494793" y="112095"/>
                </a:lnTo>
                <a:lnTo>
                  <a:pt x="481711" y="95612"/>
                </a:lnTo>
                <a:lnTo>
                  <a:pt x="467425" y="80192"/>
                </a:lnTo>
                <a:lnTo>
                  <a:pt x="452004" y="65907"/>
                </a:lnTo>
                <a:lnTo>
                  <a:pt x="435520" y="52826"/>
                </a:lnTo>
                <a:lnTo>
                  <a:pt x="418043" y="41020"/>
                </a:lnTo>
                <a:lnTo>
                  <a:pt x="399642" y="30560"/>
                </a:lnTo>
                <a:lnTo>
                  <a:pt x="380390" y="21515"/>
                </a:lnTo>
                <a:lnTo>
                  <a:pt x="360356" y="13958"/>
                </a:lnTo>
                <a:lnTo>
                  <a:pt x="339611" y="7957"/>
                </a:lnTo>
                <a:lnTo>
                  <a:pt x="318224" y="3583"/>
                </a:lnTo>
                <a:lnTo>
                  <a:pt x="296268" y="907"/>
                </a:lnTo>
                <a:lnTo>
                  <a:pt x="273811" y="0"/>
                </a:lnTo>
                <a:lnTo>
                  <a:pt x="251355" y="907"/>
                </a:lnTo>
                <a:lnTo>
                  <a:pt x="229399" y="3583"/>
                </a:lnTo>
                <a:lnTo>
                  <a:pt x="208012" y="7957"/>
                </a:lnTo>
                <a:lnTo>
                  <a:pt x="187267" y="13958"/>
                </a:lnTo>
                <a:lnTo>
                  <a:pt x="167233" y="21515"/>
                </a:lnTo>
                <a:lnTo>
                  <a:pt x="147981" y="30560"/>
                </a:lnTo>
                <a:lnTo>
                  <a:pt x="129580" y="41020"/>
                </a:lnTo>
                <a:lnTo>
                  <a:pt x="112103" y="52826"/>
                </a:lnTo>
                <a:lnTo>
                  <a:pt x="95619" y="65907"/>
                </a:lnTo>
                <a:lnTo>
                  <a:pt x="80198" y="80192"/>
                </a:lnTo>
                <a:lnTo>
                  <a:pt x="65912" y="95612"/>
                </a:lnTo>
                <a:lnTo>
                  <a:pt x="52830" y="112095"/>
                </a:lnTo>
                <a:lnTo>
                  <a:pt x="41024" y="129571"/>
                </a:lnTo>
                <a:lnTo>
                  <a:pt x="30563" y="147971"/>
                </a:lnTo>
                <a:lnTo>
                  <a:pt x="21517" y="167222"/>
                </a:lnTo>
                <a:lnTo>
                  <a:pt x="13959" y="187256"/>
                </a:lnTo>
                <a:lnTo>
                  <a:pt x="7957" y="208000"/>
                </a:lnTo>
                <a:lnTo>
                  <a:pt x="3583" y="229386"/>
                </a:lnTo>
                <a:lnTo>
                  <a:pt x="907" y="251342"/>
                </a:lnTo>
                <a:lnTo>
                  <a:pt x="0" y="273799"/>
                </a:lnTo>
                <a:lnTo>
                  <a:pt x="907" y="296255"/>
                </a:lnTo>
                <a:lnTo>
                  <a:pt x="3583" y="318212"/>
                </a:lnTo>
                <a:lnTo>
                  <a:pt x="7957" y="339598"/>
                </a:lnTo>
                <a:lnTo>
                  <a:pt x="13959" y="360343"/>
                </a:lnTo>
                <a:lnTo>
                  <a:pt x="21517" y="380377"/>
                </a:lnTo>
                <a:lnTo>
                  <a:pt x="30563" y="399630"/>
                </a:lnTo>
                <a:lnTo>
                  <a:pt x="41024" y="418030"/>
                </a:lnTo>
                <a:lnTo>
                  <a:pt x="52830" y="435507"/>
                </a:lnTo>
                <a:lnTo>
                  <a:pt x="65912" y="451991"/>
                </a:lnTo>
                <a:lnTo>
                  <a:pt x="80198" y="467412"/>
                </a:lnTo>
                <a:lnTo>
                  <a:pt x="95619" y="481698"/>
                </a:lnTo>
                <a:lnTo>
                  <a:pt x="112103" y="494780"/>
                </a:lnTo>
                <a:lnTo>
                  <a:pt x="129580" y="506587"/>
                </a:lnTo>
                <a:lnTo>
                  <a:pt x="147981" y="517048"/>
                </a:lnTo>
                <a:lnTo>
                  <a:pt x="167233" y="526093"/>
                </a:lnTo>
                <a:lnTo>
                  <a:pt x="187267" y="533651"/>
                </a:lnTo>
                <a:lnTo>
                  <a:pt x="208012" y="539653"/>
                </a:lnTo>
                <a:lnTo>
                  <a:pt x="229399" y="544027"/>
                </a:lnTo>
                <a:lnTo>
                  <a:pt x="251355" y="546703"/>
                </a:lnTo>
                <a:lnTo>
                  <a:pt x="273811" y="5476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316239" y="-1265507"/>
            <a:ext cx="12484751" cy="2727010"/>
          </a:xfrm>
          <a:custGeom>
            <a:avLst/>
            <a:gdLst/>
            <a:ahLst/>
            <a:cxnLst/>
            <a:rect l="l" t="t" r="r" b="b"/>
            <a:pathLst>
              <a:path w="15749993" h="2969411">
                <a:moveTo>
                  <a:pt x="12895748" y="1958928"/>
                </a:moveTo>
                <a:lnTo>
                  <a:pt x="11709236" y="1547007"/>
                </a:lnTo>
                <a:lnTo>
                  <a:pt x="11208255" y="1377997"/>
                </a:lnTo>
                <a:lnTo>
                  <a:pt x="8887625" y="1377997"/>
                </a:lnTo>
                <a:lnTo>
                  <a:pt x="8919407" y="1381920"/>
                </a:lnTo>
                <a:lnTo>
                  <a:pt x="10134642" y="1574250"/>
                </a:lnTo>
                <a:lnTo>
                  <a:pt x="11425638" y="1823739"/>
                </a:lnTo>
                <a:lnTo>
                  <a:pt x="12792075" y="2135811"/>
                </a:lnTo>
                <a:lnTo>
                  <a:pt x="12895748" y="2163146"/>
                </a:lnTo>
                <a:lnTo>
                  <a:pt x="12895748" y="1958928"/>
                </a:lnTo>
                <a:close/>
              </a:path>
              <a:path w="15749993" h="2969411">
                <a:moveTo>
                  <a:pt x="643661" y="1486883"/>
                </a:moveTo>
                <a:lnTo>
                  <a:pt x="1004386" y="1408589"/>
                </a:lnTo>
                <a:lnTo>
                  <a:pt x="1170937" y="1377997"/>
                </a:lnTo>
                <a:lnTo>
                  <a:pt x="640461" y="1377997"/>
                </a:lnTo>
                <a:lnTo>
                  <a:pt x="398948" y="1486700"/>
                </a:lnTo>
                <a:lnTo>
                  <a:pt x="398948" y="1548113"/>
                </a:lnTo>
                <a:lnTo>
                  <a:pt x="643661" y="1486883"/>
                </a:lnTo>
                <a:close/>
              </a:path>
            </a:pathLst>
          </a:custGeom>
          <a:solidFill>
            <a:srgbClr val="FFA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570731" y="4626721"/>
            <a:ext cx="12484751" cy="2727010"/>
          </a:xfrm>
          <a:custGeom>
            <a:avLst/>
            <a:gdLst/>
            <a:ahLst/>
            <a:cxnLst/>
            <a:rect l="l" t="t" r="r" b="b"/>
            <a:pathLst>
              <a:path w="15749993" h="2969411">
                <a:moveTo>
                  <a:pt x="8756931" y="2370724"/>
                </a:moveTo>
                <a:lnTo>
                  <a:pt x="9639781" y="2105665"/>
                </a:lnTo>
                <a:lnTo>
                  <a:pt x="10619946" y="1789884"/>
                </a:lnTo>
                <a:lnTo>
                  <a:pt x="11709236" y="1422404"/>
                </a:lnTo>
                <a:lnTo>
                  <a:pt x="12919466" y="1002248"/>
                </a:lnTo>
                <a:lnTo>
                  <a:pt x="13216799" y="897348"/>
                </a:lnTo>
                <a:lnTo>
                  <a:pt x="13216799" y="721617"/>
                </a:lnTo>
                <a:lnTo>
                  <a:pt x="12792075" y="833599"/>
                </a:lnTo>
                <a:lnTo>
                  <a:pt x="11425638" y="1145672"/>
                </a:lnTo>
                <a:lnTo>
                  <a:pt x="10134642" y="1395160"/>
                </a:lnTo>
                <a:lnTo>
                  <a:pt x="8919407" y="1587491"/>
                </a:lnTo>
                <a:lnTo>
                  <a:pt x="7780254" y="1728090"/>
                </a:lnTo>
                <a:lnTo>
                  <a:pt x="6717503" y="1822382"/>
                </a:lnTo>
                <a:lnTo>
                  <a:pt x="5731474" y="1875795"/>
                </a:lnTo>
                <a:lnTo>
                  <a:pt x="4822488" y="1893754"/>
                </a:lnTo>
                <a:lnTo>
                  <a:pt x="3990863" y="1881684"/>
                </a:lnTo>
                <a:lnTo>
                  <a:pt x="3236922" y="1845012"/>
                </a:lnTo>
                <a:lnTo>
                  <a:pt x="2560983" y="1789164"/>
                </a:lnTo>
                <a:lnTo>
                  <a:pt x="1963368" y="1719565"/>
                </a:lnTo>
                <a:lnTo>
                  <a:pt x="1444395" y="1641643"/>
                </a:lnTo>
                <a:lnTo>
                  <a:pt x="1004386" y="1560821"/>
                </a:lnTo>
                <a:lnTo>
                  <a:pt x="719999" y="1499097"/>
                </a:lnTo>
                <a:lnTo>
                  <a:pt x="719999" y="1627213"/>
                </a:lnTo>
                <a:lnTo>
                  <a:pt x="760766" y="1645562"/>
                </a:lnTo>
                <a:lnTo>
                  <a:pt x="1453471" y="1950939"/>
                </a:lnTo>
                <a:lnTo>
                  <a:pt x="2089928" y="2218301"/>
                </a:lnTo>
                <a:lnTo>
                  <a:pt x="2637733" y="2429614"/>
                </a:lnTo>
                <a:lnTo>
                  <a:pt x="8538854" y="2429614"/>
                </a:lnTo>
                <a:lnTo>
                  <a:pt x="8756931" y="237072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98610" y="635092"/>
            <a:ext cx="2319856" cy="786045"/>
          </a:xfrm>
          <a:custGeom>
            <a:avLst/>
            <a:gdLst/>
            <a:ahLst/>
            <a:cxnLst/>
            <a:rect l="l" t="t" r="r" b="b"/>
            <a:pathLst>
              <a:path w="2926587" h="855916">
                <a:moveTo>
                  <a:pt x="0" y="221919"/>
                </a:moveTo>
                <a:lnTo>
                  <a:pt x="0" y="759739"/>
                </a:lnTo>
                <a:lnTo>
                  <a:pt x="69" y="782054"/>
                </a:lnTo>
                <a:lnTo>
                  <a:pt x="4441" y="827880"/>
                </a:lnTo>
                <a:lnTo>
                  <a:pt x="35532" y="852581"/>
                </a:lnTo>
                <a:lnTo>
                  <a:pt x="92370" y="855878"/>
                </a:lnTo>
                <a:lnTo>
                  <a:pt x="116103" y="855916"/>
                </a:lnTo>
                <a:lnTo>
                  <a:pt x="2810497" y="855916"/>
                </a:lnTo>
                <a:lnTo>
                  <a:pt x="2859844" y="855456"/>
                </a:lnTo>
                <a:lnTo>
                  <a:pt x="2904079" y="848729"/>
                </a:lnTo>
                <a:lnTo>
                  <a:pt x="2924946" y="813999"/>
                </a:lnTo>
                <a:lnTo>
                  <a:pt x="2926588" y="759739"/>
                </a:lnTo>
                <a:lnTo>
                  <a:pt x="2926588" y="96177"/>
                </a:lnTo>
                <a:lnTo>
                  <a:pt x="2926032" y="55294"/>
                </a:lnTo>
                <a:lnTo>
                  <a:pt x="2911596" y="11632"/>
                </a:lnTo>
                <a:lnTo>
                  <a:pt x="2857182" y="376"/>
                </a:lnTo>
                <a:lnTo>
                  <a:pt x="2810497" y="0"/>
                </a:lnTo>
                <a:lnTo>
                  <a:pt x="231241" y="0"/>
                </a:lnTo>
                <a:lnTo>
                  <a:pt x="226616" y="17181"/>
                </a:lnTo>
                <a:lnTo>
                  <a:pt x="222651" y="31308"/>
                </a:lnTo>
                <a:lnTo>
                  <a:pt x="219015" y="43030"/>
                </a:lnTo>
                <a:lnTo>
                  <a:pt x="215374" y="52998"/>
                </a:lnTo>
                <a:lnTo>
                  <a:pt x="211398" y="61863"/>
                </a:lnTo>
                <a:lnTo>
                  <a:pt x="206755" y="70275"/>
                </a:lnTo>
                <a:lnTo>
                  <a:pt x="201112" y="78884"/>
                </a:lnTo>
                <a:lnTo>
                  <a:pt x="194138" y="88342"/>
                </a:lnTo>
                <a:lnTo>
                  <a:pt x="185501" y="99300"/>
                </a:lnTo>
                <a:lnTo>
                  <a:pt x="174869" y="112407"/>
                </a:lnTo>
                <a:lnTo>
                  <a:pt x="164585" y="124709"/>
                </a:lnTo>
                <a:lnTo>
                  <a:pt x="156498" y="133674"/>
                </a:lnTo>
                <a:lnTo>
                  <a:pt x="148030" y="142421"/>
                </a:lnTo>
                <a:lnTo>
                  <a:pt x="139172" y="150917"/>
                </a:lnTo>
                <a:lnTo>
                  <a:pt x="129915" y="159133"/>
                </a:lnTo>
                <a:lnTo>
                  <a:pt x="120250" y="167037"/>
                </a:lnTo>
                <a:lnTo>
                  <a:pt x="110168" y="174597"/>
                </a:lnTo>
                <a:lnTo>
                  <a:pt x="99660" y="181784"/>
                </a:lnTo>
                <a:lnTo>
                  <a:pt x="88717" y="188565"/>
                </a:lnTo>
                <a:lnTo>
                  <a:pt x="77331" y="194910"/>
                </a:lnTo>
                <a:lnTo>
                  <a:pt x="65491" y="200788"/>
                </a:lnTo>
                <a:lnTo>
                  <a:pt x="53190" y="206167"/>
                </a:lnTo>
                <a:lnTo>
                  <a:pt x="40417" y="211016"/>
                </a:lnTo>
                <a:lnTo>
                  <a:pt x="27165" y="215304"/>
                </a:lnTo>
                <a:lnTo>
                  <a:pt x="13424" y="219001"/>
                </a:lnTo>
                <a:lnTo>
                  <a:pt x="0" y="221919"/>
                </a:lnTo>
                <a:close/>
              </a:path>
            </a:pathLst>
          </a:custGeom>
          <a:ln w="12192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28093" y="219432"/>
            <a:ext cx="215817" cy="69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21" name="object 21"/>
          <p:cNvSpPr txBox="1"/>
          <p:nvPr/>
        </p:nvSpPr>
        <p:spPr>
          <a:xfrm>
            <a:off x="5443910" y="219432"/>
            <a:ext cx="270039" cy="69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20" name="object 20"/>
          <p:cNvSpPr txBox="1"/>
          <p:nvPr/>
        </p:nvSpPr>
        <p:spPr>
          <a:xfrm>
            <a:off x="6047934" y="219432"/>
            <a:ext cx="2157615" cy="317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19" name="object 19"/>
          <p:cNvSpPr txBox="1"/>
          <p:nvPr/>
        </p:nvSpPr>
        <p:spPr>
          <a:xfrm>
            <a:off x="5228093" y="536440"/>
            <a:ext cx="485857" cy="381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18" name="object 18"/>
          <p:cNvSpPr txBox="1"/>
          <p:nvPr/>
        </p:nvSpPr>
        <p:spPr>
          <a:xfrm>
            <a:off x="5713950" y="536440"/>
            <a:ext cx="333985" cy="381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17" name="object 17"/>
          <p:cNvSpPr txBox="1"/>
          <p:nvPr/>
        </p:nvSpPr>
        <p:spPr>
          <a:xfrm>
            <a:off x="6047934" y="536440"/>
            <a:ext cx="2157615" cy="382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1006707317" y="3293193"/>
            <a:ext cx="0" cy="250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326">
              <a:lnSpc>
                <a:spcPts val="840"/>
              </a:lnSpc>
            </a:pPr>
            <a:endParaRPr sz="800"/>
          </a:p>
        </p:txBody>
      </p:sp>
      <p:pic>
        <p:nvPicPr>
          <p:cNvPr id="68" name="Image 29" descr="fond2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2999"/>
            <a:ext cx="9906000" cy="1315001"/>
          </a:xfrm>
          <a:prstGeom prst="rect">
            <a:avLst/>
          </a:prstGeom>
        </p:spPr>
      </p:pic>
      <p:sp>
        <p:nvSpPr>
          <p:cNvPr id="56" name="Rectangle 4"/>
          <p:cNvSpPr/>
          <p:nvPr/>
        </p:nvSpPr>
        <p:spPr>
          <a:xfrm>
            <a:off x="242920" y="174731"/>
            <a:ext cx="8532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Problème…</a:t>
            </a:r>
            <a:endParaRPr lang="fr-FR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42920" y="719174"/>
            <a:ext cx="922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Verdana"/>
                <a:cs typeface="Verdana"/>
              </a:rPr>
              <a:t>Batteries des </a:t>
            </a:r>
            <a:r>
              <a:rPr lang="fr-FR" sz="2200" b="1" dirty="0" err="1" smtClean="0">
                <a:latin typeface="Verdana"/>
                <a:cs typeface="Verdana"/>
              </a:rPr>
              <a:t>smartphones</a:t>
            </a:r>
            <a:r>
              <a:rPr lang="fr-FR" sz="2200" b="1" dirty="0" smtClean="0">
                <a:latin typeface="Verdana"/>
                <a:cs typeface="Verdana"/>
              </a:rPr>
              <a:t> vides</a:t>
            </a:r>
          </a:p>
          <a:p>
            <a:r>
              <a:rPr lang="fr-FR" sz="2200" b="1" dirty="0" smtClean="0">
                <a:latin typeface="Verdana"/>
                <a:cs typeface="Verdana"/>
              </a:rPr>
              <a:t>&amp; Pas de/mauvaise couverture </a:t>
            </a:r>
            <a:r>
              <a:rPr lang="fr-FR" sz="2200" b="1" dirty="0" err="1" smtClean="0">
                <a:latin typeface="Verdana"/>
                <a:cs typeface="Verdana"/>
              </a:rPr>
              <a:t>WiFi</a:t>
            </a:r>
            <a:r>
              <a:rPr lang="fr-FR" sz="2200" b="1" dirty="0" smtClean="0">
                <a:latin typeface="Verdana"/>
                <a:cs typeface="Verdana"/>
              </a:rPr>
              <a:t>/réseau</a:t>
            </a:r>
            <a:endParaRPr lang="fr-FR" sz="2200" b="1" dirty="0">
              <a:latin typeface="Verdana"/>
              <a:cs typeface="Verdana"/>
            </a:endParaRPr>
          </a:p>
        </p:txBody>
      </p:sp>
      <p:pic>
        <p:nvPicPr>
          <p:cNvPr id="24" name="Billede 2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28230" y="1964093"/>
            <a:ext cx="1536503" cy="1408461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74518" y="1805885"/>
            <a:ext cx="1669649" cy="1669649"/>
          </a:xfrm>
          <a:prstGeom prst="rect">
            <a:avLst/>
          </a:prstGeom>
        </p:spPr>
      </p:pic>
      <p:cxnSp>
        <p:nvCxnSpPr>
          <p:cNvPr id="26" name="Lige forbindelse 25"/>
          <p:cNvCxnSpPr/>
          <p:nvPr/>
        </p:nvCxnSpPr>
        <p:spPr>
          <a:xfrm flipH="1">
            <a:off x="7574518" y="1775537"/>
            <a:ext cx="1636889" cy="16999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lede 5" descr="smartphone+tablette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88" y="1488615"/>
            <a:ext cx="2857500" cy="2857500"/>
          </a:xfrm>
          <a:prstGeom prst="rect">
            <a:avLst/>
          </a:prstGeom>
        </p:spPr>
      </p:pic>
      <p:sp>
        <p:nvSpPr>
          <p:cNvPr id="23" name="Rektangel 22"/>
          <p:cNvSpPr/>
          <p:nvPr/>
        </p:nvSpPr>
        <p:spPr>
          <a:xfrm>
            <a:off x="395320" y="4242000"/>
            <a:ext cx="922563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700" dirty="0" smtClean="0">
                <a:latin typeface="Verdana"/>
                <a:cs typeface="Verdana"/>
              </a:rPr>
              <a:t>Un objet démocratisé: taux de pénétration de &gt;60%</a:t>
            </a:r>
          </a:p>
          <a:p>
            <a:pPr marL="285750" indent="-285750">
              <a:buFont typeface="Arial"/>
              <a:buChar char="•"/>
            </a:pPr>
            <a:r>
              <a:rPr lang="fr-FR" sz="1700" dirty="0" smtClean="0">
                <a:latin typeface="Verdana"/>
                <a:cs typeface="Verdana"/>
              </a:rPr>
              <a:t>Le problème de durée de vie de la batterie est le 1er point d’insatisfaction (source: enquête </a:t>
            </a:r>
            <a:r>
              <a:rPr lang="fr-FR" sz="1700" dirty="0" smtClean="0">
                <a:latin typeface="Verdana"/>
                <a:cs typeface="Verdana"/>
                <a:hlinkClick r:id="rId7"/>
              </a:rPr>
              <a:t>J.D. Power</a:t>
            </a:r>
            <a:r>
              <a:rPr lang="fr-FR" sz="1700" dirty="0" smtClean="0">
                <a:latin typeface="Verdana"/>
                <a:cs typeface="Verdana"/>
              </a:rPr>
              <a:t>)</a:t>
            </a:r>
            <a:endParaRPr lang="fr-FR" sz="1700" dirty="0">
              <a:latin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fr-FR" sz="1700" dirty="0" smtClean="0">
                <a:latin typeface="Verdana"/>
                <a:cs typeface="Verdana"/>
              </a:rPr>
              <a:t>Prolifération des terminaux connectés et </a:t>
            </a:r>
            <a:r>
              <a:rPr lang="fr-FR" sz="1700" i="1" dirty="0" smtClean="0">
                <a:latin typeface="Verdana"/>
                <a:cs typeface="Verdana"/>
              </a:rPr>
              <a:t>l’Internet des Objets Connectés </a:t>
            </a:r>
            <a:r>
              <a:rPr lang="fr-FR" sz="1700" dirty="0" smtClean="0">
                <a:latin typeface="Verdana"/>
                <a:cs typeface="Verdana"/>
              </a:rPr>
              <a:t>met de plus en plus de pression sur les réseaux cellulaires </a:t>
            </a:r>
            <a:r>
              <a:rPr lang="fr-FR" sz="1700" dirty="0" smtClean="0">
                <a:latin typeface="Verdana"/>
                <a:cs typeface="Verdana"/>
                <a:sym typeface="Wingdings"/>
              </a:rPr>
              <a:t></a:t>
            </a:r>
            <a:r>
              <a:rPr lang="fr-FR" sz="1700" dirty="0" smtClean="0">
                <a:latin typeface="Verdana"/>
                <a:cs typeface="Verdana"/>
              </a:rPr>
              <a:t> même les Opérateurs investissent dans le </a:t>
            </a:r>
            <a:r>
              <a:rPr lang="fr-FR" sz="1700" dirty="0" err="1" smtClean="0">
                <a:latin typeface="Verdana"/>
                <a:cs typeface="Verdana"/>
              </a:rPr>
              <a:t>WiFi</a:t>
            </a:r>
            <a:endParaRPr lang="fr-FR" sz="1700" dirty="0" smtClean="0">
              <a:latin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fr-FR" sz="1700" dirty="0" smtClean="0">
                <a:latin typeface="Verdana"/>
                <a:cs typeface="Verdana"/>
              </a:rPr>
              <a:t>Tourisme: l’accès </a:t>
            </a:r>
            <a:r>
              <a:rPr lang="fr-FR" sz="1700" dirty="0" err="1" smtClean="0">
                <a:latin typeface="Verdana"/>
                <a:cs typeface="Verdana"/>
              </a:rPr>
              <a:t>WiFi</a:t>
            </a:r>
            <a:r>
              <a:rPr lang="fr-FR" sz="1700" dirty="0" smtClean="0">
                <a:latin typeface="Verdana"/>
                <a:cs typeface="Verdana"/>
              </a:rPr>
              <a:t> est le premier service que recherchent les visiteurs</a:t>
            </a:r>
            <a:endParaRPr lang="fr-FR" sz="1600" dirty="0" smtClean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5357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3598335" y="4087692"/>
            <a:ext cx="3626555" cy="191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fond1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798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689" y="881919"/>
            <a:ext cx="9482755" cy="264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Verdana"/>
                <a:cs typeface="Verdana"/>
              </a:rPr>
              <a:t>Avec le </a:t>
            </a:r>
            <a:r>
              <a:rPr lang="fr-FR" sz="2200" dirty="0" err="1" smtClean="0">
                <a:latin typeface="Verdana"/>
                <a:cs typeface="Verdana"/>
              </a:rPr>
              <a:t>SunPod</a:t>
            </a:r>
            <a:r>
              <a:rPr lang="fr-FR" sz="2200" dirty="0" smtClean="0">
                <a:latin typeface="Verdana"/>
                <a:cs typeface="Verdana"/>
              </a:rPr>
              <a:t>® </a:t>
            </a:r>
            <a:r>
              <a:rPr lang="fr-FR" sz="2200" dirty="0" err="1" smtClean="0">
                <a:latin typeface="Verdana"/>
                <a:cs typeface="Verdana"/>
              </a:rPr>
              <a:t>Nomad</a:t>
            </a:r>
            <a:r>
              <a:rPr lang="fr-FR" sz="2200" dirty="0" smtClean="0">
                <a:latin typeface="Verdana"/>
                <a:cs typeface="Verdana"/>
              </a:rPr>
              <a:t>, la Ville:</a:t>
            </a:r>
          </a:p>
          <a:p>
            <a:pPr marL="342900" indent="-342900">
              <a:buFont typeface="Wingdings" charset="2"/>
              <a:buChar char="Ø"/>
            </a:pPr>
            <a:r>
              <a:rPr lang="fr-FR" dirty="0">
                <a:latin typeface="Verdana"/>
                <a:cs typeface="Verdana"/>
              </a:rPr>
              <a:t>m</a:t>
            </a:r>
            <a:r>
              <a:rPr lang="fr-FR" dirty="0" smtClean="0">
                <a:latin typeface="Verdana"/>
                <a:cs typeface="Verdana"/>
              </a:rPr>
              <a:t>et à disposition d’un </a:t>
            </a:r>
            <a:r>
              <a:rPr lang="fr-FR" dirty="0">
                <a:latin typeface="Verdana"/>
                <a:cs typeface="Verdana"/>
              </a:rPr>
              <a:t>accès </a:t>
            </a:r>
            <a:r>
              <a:rPr lang="fr-FR" b="1" dirty="0" err="1" smtClean="0">
                <a:latin typeface="Verdana"/>
                <a:cs typeface="Verdana"/>
              </a:rPr>
              <a:t>WiFi</a:t>
            </a:r>
            <a:r>
              <a:rPr lang="fr-FR" b="1" dirty="0" smtClean="0">
                <a:latin typeface="Verdana"/>
                <a:cs typeface="Verdana"/>
              </a:rPr>
              <a:t> </a:t>
            </a:r>
            <a:r>
              <a:rPr lang="fr-FR" dirty="0">
                <a:latin typeface="Verdana"/>
                <a:cs typeface="Verdana"/>
              </a:rPr>
              <a:t>qui est « matérialisé </a:t>
            </a:r>
            <a:r>
              <a:rPr lang="fr-FR" dirty="0" smtClean="0">
                <a:latin typeface="Verdana"/>
                <a:cs typeface="Verdana"/>
              </a:rPr>
              <a:t>» et </a:t>
            </a:r>
            <a:r>
              <a:rPr lang="fr-FR" b="1" dirty="0" smtClean="0">
                <a:latin typeface="Verdana"/>
                <a:cs typeface="Verdana"/>
              </a:rPr>
              <a:t>rendu visible</a:t>
            </a:r>
            <a:endParaRPr lang="fr-FR" dirty="0">
              <a:latin typeface="Verdana"/>
              <a:cs typeface="Verdana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dirty="0" smtClean="0">
                <a:latin typeface="Verdana"/>
                <a:cs typeface="Verdana"/>
              </a:rPr>
              <a:t>offre un point de </a:t>
            </a:r>
            <a:r>
              <a:rPr lang="fr-FR" b="1" dirty="0" smtClean="0">
                <a:latin typeface="Verdana"/>
                <a:cs typeface="Verdana"/>
              </a:rPr>
              <a:t>recharge</a:t>
            </a:r>
            <a:r>
              <a:rPr lang="fr-FR" dirty="0" smtClean="0">
                <a:latin typeface="Verdana"/>
                <a:cs typeface="Verdana"/>
              </a:rPr>
              <a:t> pour tous types de petits appareils électroniques</a:t>
            </a:r>
          </a:p>
          <a:p>
            <a:pPr marL="342900" indent="-342900">
              <a:buFont typeface="Wingdings" charset="2"/>
              <a:buChar char="Ø"/>
            </a:pPr>
            <a:r>
              <a:rPr lang="fr-FR" dirty="0">
                <a:latin typeface="Verdana"/>
                <a:cs typeface="Verdana"/>
              </a:rPr>
              <a:t>d</a:t>
            </a:r>
            <a:r>
              <a:rPr lang="fr-FR" dirty="0" smtClean="0">
                <a:latin typeface="Verdana"/>
                <a:cs typeface="Verdana"/>
              </a:rPr>
              <a:t>ispose de mobilier urbain </a:t>
            </a:r>
            <a:r>
              <a:rPr lang="fr-FR" b="1" dirty="0" smtClean="0">
                <a:latin typeface="Verdana"/>
                <a:cs typeface="Verdana"/>
              </a:rPr>
              <a:t>100% autonome en énergie </a:t>
            </a:r>
            <a:r>
              <a:rPr lang="fr-FR" dirty="0" smtClean="0">
                <a:latin typeface="Verdana"/>
                <a:cs typeface="Verdana"/>
              </a:rPr>
              <a:t>= aucun câblage</a:t>
            </a:r>
            <a:endParaRPr lang="fr-FR" b="1" dirty="0" smtClean="0">
              <a:latin typeface="Verdana"/>
              <a:cs typeface="Verdana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dirty="0">
                <a:latin typeface="Verdana"/>
                <a:cs typeface="Verdana"/>
              </a:rPr>
              <a:t>met à disposition </a:t>
            </a:r>
            <a:r>
              <a:rPr lang="fr-FR" dirty="0" smtClean="0">
                <a:latin typeface="Verdana"/>
                <a:cs typeface="Verdana"/>
              </a:rPr>
              <a:t>des </a:t>
            </a:r>
            <a:r>
              <a:rPr lang="fr-FR" dirty="0">
                <a:latin typeface="Verdana"/>
                <a:cs typeface="Verdana"/>
              </a:rPr>
              <a:t>habitants </a:t>
            </a:r>
            <a:r>
              <a:rPr lang="fr-FR" dirty="0" smtClean="0">
                <a:latin typeface="Verdana"/>
                <a:cs typeface="Verdana"/>
              </a:rPr>
              <a:t>&amp; visiteurs un </a:t>
            </a:r>
            <a:r>
              <a:rPr lang="fr-FR" b="1" dirty="0" smtClean="0">
                <a:latin typeface="Verdana"/>
                <a:cs typeface="Verdana"/>
              </a:rPr>
              <a:t>point de rencontre </a:t>
            </a:r>
            <a:r>
              <a:rPr lang="fr-FR" dirty="0" smtClean="0">
                <a:latin typeface="Verdana"/>
                <a:cs typeface="Verdana"/>
              </a:rPr>
              <a:t>et d’échange</a:t>
            </a:r>
          </a:p>
          <a:p>
            <a:pPr marL="342900" indent="-342900">
              <a:buFont typeface="Wingdings" charset="2"/>
              <a:buChar char="Ø"/>
            </a:pPr>
            <a:r>
              <a:rPr lang="fr-FR" dirty="0">
                <a:latin typeface="Verdana"/>
                <a:cs typeface="Verdana"/>
              </a:rPr>
              <a:t>d</a:t>
            </a:r>
            <a:r>
              <a:rPr lang="en-AU" dirty="0" err="1" smtClean="0">
                <a:latin typeface="Verdana"/>
                <a:cs typeface="Verdana"/>
              </a:rPr>
              <a:t>ispose</a:t>
            </a:r>
            <a:r>
              <a:rPr lang="en-AU" dirty="0" smtClean="0">
                <a:latin typeface="Verdana"/>
                <a:cs typeface="Verdana"/>
              </a:rPr>
              <a:t> d’un </a:t>
            </a:r>
            <a:r>
              <a:rPr lang="en-AU" b="1" dirty="0" err="1" smtClean="0">
                <a:latin typeface="Verdana"/>
                <a:cs typeface="Verdana"/>
              </a:rPr>
              <a:t>moyen</a:t>
            </a:r>
            <a:r>
              <a:rPr lang="en-AU" b="1" dirty="0" smtClean="0">
                <a:latin typeface="Verdana"/>
                <a:cs typeface="Verdana"/>
              </a:rPr>
              <a:t> de communication </a:t>
            </a:r>
            <a:r>
              <a:rPr lang="en-AU" dirty="0">
                <a:latin typeface="Verdana"/>
                <a:cs typeface="Verdana"/>
              </a:rPr>
              <a:t>(</a:t>
            </a:r>
            <a:r>
              <a:rPr lang="en-AU" dirty="0" err="1">
                <a:latin typeface="Verdana"/>
                <a:cs typeface="Verdana"/>
              </a:rPr>
              <a:t>affichage</a:t>
            </a:r>
            <a:r>
              <a:rPr lang="en-AU" dirty="0">
                <a:latin typeface="Verdana"/>
                <a:cs typeface="Verdana"/>
              </a:rPr>
              <a:t> + </a:t>
            </a:r>
            <a:r>
              <a:rPr lang="en-AU" dirty="0" err="1" smtClean="0">
                <a:latin typeface="Verdana"/>
                <a:cs typeface="Verdana"/>
              </a:rPr>
              <a:t>digitale</a:t>
            </a:r>
            <a:r>
              <a:rPr lang="en-AU" dirty="0" smtClean="0">
                <a:latin typeface="Verdana"/>
                <a:cs typeface="Verdana"/>
              </a:rPr>
              <a:t>) </a:t>
            </a:r>
            <a:r>
              <a:rPr lang="en-AU" dirty="0" err="1" smtClean="0">
                <a:latin typeface="Verdana"/>
                <a:cs typeface="Verdana"/>
              </a:rPr>
              <a:t>innovant</a:t>
            </a:r>
            <a:r>
              <a:rPr lang="en-AU" dirty="0" smtClean="0">
                <a:latin typeface="Verdana"/>
                <a:cs typeface="Verdana"/>
              </a:rPr>
              <a:t>, </a:t>
            </a:r>
            <a:r>
              <a:rPr lang="en-AU" dirty="0" err="1" smtClean="0">
                <a:latin typeface="Verdana"/>
                <a:cs typeface="Verdana"/>
              </a:rPr>
              <a:t>pouvant</a:t>
            </a:r>
            <a:r>
              <a:rPr lang="en-AU" dirty="0" smtClean="0">
                <a:latin typeface="Verdana"/>
                <a:cs typeface="Verdana"/>
              </a:rPr>
              <a:t> </a:t>
            </a:r>
            <a:r>
              <a:rPr lang="en-AU" dirty="0" err="1" smtClean="0">
                <a:latin typeface="Verdana"/>
                <a:cs typeface="Verdana"/>
              </a:rPr>
              <a:t>générer</a:t>
            </a:r>
            <a:r>
              <a:rPr lang="en-AU" dirty="0" smtClean="0">
                <a:latin typeface="Verdana"/>
                <a:cs typeface="Verdana"/>
              </a:rPr>
              <a:t> des </a:t>
            </a:r>
            <a:r>
              <a:rPr lang="en-AU" b="1" dirty="0" err="1" smtClean="0">
                <a:latin typeface="Verdana"/>
                <a:cs typeface="Verdana"/>
              </a:rPr>
              <a:t>revenus</a:t>
            </a:r>
            <a:r>
              <a:rPr lang="en-AU" b="1" dirty="0" smtClean="0">
                <a:latin typeface="Verdana"/>
                <a:cs typeface="Verdana"/>
              </a:rPr>
              <a:t> </a:t>
            </a:r>
            <a:r>
              <a:rPr lang="en-AU" b="1" dirty="0" err="1" smtClean="0">
                <a:latin typeface="Verdana"/>
                <a:cs typeface="Verdana"/>
              </a:rPr>
              <a:t>pubicitaires</a:t>
            </a:r>
            <a:endParaRPr lang="en-AU" b="1" dirty="0" smtClean="0">
              <a:latin typeface="Verdana"/>
              <a:cs typeface="Verdana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dirty="0" smtClean="0">
                <a:latin typeface="Verdana"/>
                <a:cs typeface="Verdana"/>
              </a:rPr>
              <a:t>communique une </a:t>
            </a:r>
            <a:r>
              <a:rPr lang="fr-FR" b="1" dirty="0" smtClean="0">
                <a:latin typeface="Verdana"/>
                <a:cs typeface="Verdana"/>
              </a:rPr>
              <a:t>image moderne &amp; éco-responsable</a:t>
            </a:r>
            <a:endParaRPr lang="fr-FR" dirty="0" smtClean="0">
              <a:latin typeface="Verdana"/>
              <a:cs typeface="Verdana"/>
            </a:endParaRPr>
          </a:p>
        </p:txBody>
      </p:sp>
      <p:pic>
        <p:nvPicPr>
          <p:cNvPr id="30" name="Image 29" descr="fond2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6110"/>
            <a:ext cx="9906000" cy="1431890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225689" y="247522"/>
            <a:ext cx="94827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Du mobilier urbain intelligent pour la Ville Intelligente</a:t>
            </a:r>
            <a:endParaRPr lang="fr-FR" sz="2300" b="1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" name="Billede 6" descr="SunPodNomad Outdoor_Fond blanc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9110" y="3944296"/>
            <a:ext cx="1636889" cy="21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3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pn outdoor OSV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647" y="254000"/>
            <a:ext cx="5146109" cy="5700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94" y="1169176"/>
            <a:ext cx="25810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Verdana"/>
                <a:cs typeface="Verdana"/>
              </a:rPr>
              <a:t>Le </a:t>
            </a:r>
            <a:r>
              <a:rPr lang="fr-FR" sz="1600" b="1" dirty="0" err="1" smtClean="0">
                <a:latin typeface="Verdana"/>
                <a:cs typeface="Verdana"/>
              </a:rPr>
              <a:t>SunPod</a:t>
            </a:r>
            <a:r>
              <a:rPr lang="fr-FR" sz="1600" b="1" baseline="30000" dirty="0" smtClean="0">
                <a:latin typeface="Verdana"/>
                <a:cs typeface="Verdana"/>
              </a:rPr>
              <a:t>®</a:t>
            </a:r>
            <a:r>
              <a:rPr lang="fr-FR" sz="1050" b="1" dirty="0" smtClean="0">
                <a:latin typeface="Verdana"/>
                <a:cs typeface="Verdana"/>
              </a:rPr>
              <a:t> </a:t>
            </a:r>
            <a:r>
              <a:rPr lang="fr-FR" sz="1600" b="1" dirty="0" err="1" smtClean="0">
                <a:latin typeface="Verdana"/>
                <a:cs typeface="Verdana"/>
              </a:rPr>
              <a:t>Nomad</a:t>
            </a:r>
            <a:r>
              <a:rPr lang="fr-FR" sz="1600" b="1" dirty="0" smtClean="0">
                <a:latin typeface="Verdana"/>
                <a:cs typeface="Verdana"/>
              </a:rPr>
              <a:t> est un stand 100% autonome en énergie et en </a:t>
            </a:r>
            <a:r>
              <a:rPr lang="fr-FR" sz="1600" b="1" dirty="0" err="1" smtClean="0">
                <a:latin typeface="Verdana"/>
                <a:cs typeface="Verdana"/>
              </a:rPr>
              <a:t>WiFi</a:t>
            </a:r>
            <a:endParaRPr lang="fr-FR" sz="1600" b="1" dirty="0">
              <a:latin typeface="Verdana"/>
              <a:cs typeface="Verdana"/>
            </a:endParaRPr>
          </a:p>
        </p:txBody>
      </p:sp>
      <p:pic>
        <p:nvPicPr>
          <p:cNvPr id="7" name="Image 6" descr="fond2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6110"/>
            <a:ext cx="9906000" cy="143189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705702" y="709244"/>
            <a:ext cx="3113742" cy="91353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  <a:latin typeface="Helvetica"/>
              </a:rPr>
              <a:t>L</a:t>
            </a:r>
            <a:r>
              <a:rPr lang="fr-FR" dirty="0" smtClean="0">
                <a:solidFill>
                  <a:srgbClr val="000000"/>
                </a:solidFill>
                <a:latin typeface="ArialMT"/>
              </a:rPr>
              <a:t>’</a:t>
            </a:r>
            <a:r>
              <a:rPr lang="fr-FR" dirty="0" smtClean="0">
                <a:solidFill>
                  <a:srgbClr val="000000"/>
                </a:solidFill>
                <a:latin typeface="Helvetica"/>
              </a:rPr>
              <a:t>énergie solaire est captée par les panneaux </a:t>
            </a:r>
            <a:r>
              <a:rPr lang="fr-FR" b="1" dirty="0" smtClean="0">
                <a:solidFill>
                  <a:srgbClr val="000000"/>
                </a:solidFill>
                <a:latin typeface="Helvetica"/>
              </a:rPr>
              <a:t>photovoltaïques</a:t>
            </a: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5308051" y="568140"/>
            <a:ext cx="500270" cy="5002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6"/>
                </a:solidFill>
                <a:latin typeface="Helvetica"/>
              </a:rPr>
              <a:t>1</a:t>
            </a:r>
            <a:endParaRPr lang="fr-FR" sz="2400" b="1" dirty="0">
              <a:solidFill>
                <a:schemeClr val="accent6"/>
              </a:solidFill>
              <a:latin typeface="Helvetica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317521" y="2512207"/>
            <a:ext cx="2780711" cy="69269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  <a:latin typeface="Helvetica"/>
              </a:rPr>
              <a:t>Le courant produit est </a:t>
            </a:r>
            <a:r>
              <a:rPr lang="fr-FR" b="1" dirty="0" smtClean="0">
                <a:solidFill>
                  <a:srgbClr val="000000"/>
                </a:solidFill>
                <a:latin typeface="Helvetica"/>
              </a:rPr>
              <a:t>stocké</a:t>
            </a:r>
            <a:r>
              <a:rPr lang="fr-FR" dirty="0" smtClean="0">
                <a:solidFill>
                  <a:srgbClr val="000000"/>
                </a:solidFill>
                <a:latin typeface="Helvetica"/>
              </a:rPr>
              <a:t> dans le stand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5919870" y="2371103"/>
            <a:ext cx="500270" cy="5002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6"/>
                </a:solidFill>
                <a:latin typeface="Helvetica"/>
              </a:rPr>
              <a:t>2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5410670" y="3873797"/>
            <a:ext cx="4371655" cy="110742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000000"/>
                </a:solidFill>
                <a:latin typeface="Helvetica"/>
              </a:rPr>
              <a:t>T</a:t>
            </a:r>
            <a:r>
              <a:rPr lang="fr-FR" dirty="0" smtClean="0">
                <a:solidFill>
                  <a:srgbClr val="000000"/>
                </a:solidFill>
                <a:latin typeface="Helvetica"/>
              </a:rPr>
              <a:t>out type de petits appareils électriques et électroniques (</a:t>
            </a:r>
            <a:r>
              <a:rPr lang="fr-FR" dirty="0" err="1" smtClean="0">
                <a:solidFill>
                  <a:srgbClr val="000000"/>
                </a:solidFill>
                <a:latin typeface="Helvetica"/>
              </a:rPr>
              <a:t>smartphones</a:t>
            </a:r>
            <a:r>
              <a:rPr lang="fr-FR" dirty="0" smtClean="0">
                <a:solidFill>
                  <a:srgbClr val="000000"/>
                </a:solidFill>
                <a:latin typeface="Helvetica"/>
              </a:rPr>
              <a:t>, tablettes, appareils photo…) peuvent être </a:t>
            </a:r>
            <a:r>
              <a:rPr lang="fr-FR" b="1" dirty="0" smtClean="0">
                <a:solidFill>
                  <a:srgbClr val="000000"/>
                </a:solidFill>
                <a:latin typeface="Helvetica"/>
              </a:rPr>
              <a:t>rechargés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5013019" y="3732693"/>
            <a:ext cx="500270" cy="5002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6"/>
                </a:solidFill>
                <a:latin typeface="Helvetica"/>
              </a:rPr>
              <a:t>3</a:t>
            </a:r>
            <a:endParaRPr lang="fr-FR" sz="2400" b="1" dirty="0">
              <a:solidFill>
                <a:schemeClr val="accent6"/>
              </a:solidFill>
              <a:latin typeface="Helvetica"/>
            </a:endParaRPr>
          </a:p>
        </p:txBody>
      </p:sp>
      <p:sp>
        <p:nvSpPr>
          <p:cNvPr id="15" name="Flèche courbée vers la gauche 14"/>
          <p:cNvSpPr/>
          <p:nvPr/>
        </p:nvSpPr>
        <p:spPr>
          <a:xfrm rot="602382">
            <a:off x="4356332" y="988256"/>
            <a:ext cx="1358065" cy="2476564"/>
          </a:xfrm>
          <a:prstGeom prst="curvedLeftArrow">
            <a:avLst>
              <a:gd name="adj1" fmla="val 25000"/>
              <a:gd name="adj2" fmla="val 20344"/>
              <a:gd name="adj3" fmla="val 21785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9646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18" y="1971895"/>
            <a:ext cx="807439" cy="7419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88546" y="2068747"/>
            <a:ext cx="673936" cy="647833"/>
          </a:xfrm>
          <a:prstGeom prst="rect">
            <a:avLst/>
          </a:prstGeom>
        </p:spPr>
      </p:pic>
      <p:pic>
        <p:nvPicPr>
          <p:cNvPr id="18" name="Image 6" descr="fond1.tiff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96382"/>
          </a:xfrm>
          <a:prstGeom prst="rect">
            <a:avLst/>
          </a:prstGeom>
        </p:spPr>
      </p:pic>
      <p:sp>
        <p:nvSpPr>
          <p:cNvPr id="19" name="Rectangle à coins arrondis 11"/>
          <p:cNvSpPr/>
          <p:nvPr/>
        </p:nvSpPr>
        <p:spPr>
          <a:xfrm>
            <a:off x="5062801" y="5138350"/>
            <a:ext cx="3756644" cy="6189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  <a:latin typeface="Helvetica"/>
              </a:rPr>
              <a:t>L’énergie solaire alimente aussi un signal </a:t>
            </a:r>
            <a:r>
              <a:rPr lang="fr-FR" b="1" dirty="0" err="1" smtClean="0">
                <a:solidFill>
                  <a:srgbClr val="000000"/>
                </a:solidFill>
                <a:latin typeface="Helvetica"/>
              </a:rPr>
              <a:t>WiFi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4665149" y="4867007"/>
            <a:ext cx="500270" cy="5002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6"/>
                </a:solidFill>
                <a:latin typeface="Helvetica"/>
              </a:rPr>
              <a:t>4</a:t>
            </a:r>
          </a:p>
        </p:txBody>
      </p:sp>
      <p:pic>
        <p:nvPicPr>
          <p:cNvPr id="21" name="Billede 2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752552" y="1335707"/>
            <a:ext cx="1260467" cy="9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7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gregory\Desktop\SPN OUTDOOR presentation peta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0835" y="1808594"/>
            <a:ext cx="6341944" cy="4351810"/>
          </a:xfrm>
          <a:prstGeom prst="rect">
            <a:avLst/>
          </a:prstGeom>
          <a:noFill/>
        </p:spPr>
      </p:pic>
      <p:pic>
        <p:nvPicPr>
          <p:cNvPr id="4" name="Image 3" descr="fond1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798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690" y="303966"/>
            <a:ext cx="8946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Un outil particulièrement bien adapté à la communication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" name="Image 6" descr="fond2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6110"/>
            <a:ext cx="9906000" cy="143189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366887" y="778819"/>
            <a:ext cx="10075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Verdana"/>
                <a:cs typeface="Verdana"/>
              </a:rPr>
              <a:t>1. Communication analogue</a:t>
            </a:r>
          </a:p>
          <a:p>
            <a:r>
              <a:rPr lang="fr-FR" sz="1900" dirty="0" smtClean="0">
                <a:latin typeface="Verdana"/>
                <a:cs typeface="Verdana"/>
              </a:rPr>
              <a:t>Les faces, la table, les bandeaux - et même le mat - sont personnalisables </a:t>
            </a:r>
          </a:p>
          <a:p>
            <a:pPr marL="342900" indent="-342900">
              <a:buFont typeface="Symbol" charset="0"/>
              <a:buChar char=""/>
            </a:pPr>
            <a:r>
              <a:rPr lang="fr-FR" sz="1900" dirty="0" smtClean="0">
                <a:latin typeface="Verdana"/>
                <a:cs typeface="Verdana"/>
              </a:rPr>
              <a:t>un relais de communication efficace de type « Affichage »</a:t>
            </a:r>
          </a:p>
        </p:txBody>
      </p:sp>
    </p:spTree>
    <p:extLst>
      <p:ext uri="{BB962C8B-B14F-4D97-AF65-F5344CB8AC3E}">
        <p14:creationId xmlns:p14="http://schemas.microsoft.com/office/powerpoint/2010/main" val="292126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1.tif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798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690" y="303966"/>
            <a:ext cx="8946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Un outil particulièrement bien adapté à la communication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" name="Image 6" descr="fond2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6110"/>
            <a:ext cx="9906000" cy="143189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268111" y="792930"/>
            <a:ext cx="61806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Verdana"/>
                <a:cs typeface="Verdana"/>
              </a:rPr>
              <a:t>2. Communication </a:t>
            </a:r>
            <a:r>
              <a:rPr lang="fr-FR" sz="2000" b="1" dirty="0">
                <a:latin typeface="Verdana"/>
                <a:cs typeface="Verdana"/>
              </a:rPr>
              <a:t>digitale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>
                <a:latin typeface="Verdana"/>
                <a:cs typeface="Verdana"/>
              </a:rPr>
              <a:t>Favorisez la découverte de </a:t>
            </a:r>
            <a:r>
              <a:rPr lang="fr-FR" sz="2000" dirty="0" smtClean="0">
                <a:latin typeface="Verdana"/>
                <a:cs typeface="Verdana"/>
              </a:rPr>
              <a:t>l’univers digital de votre Ville grâce à l’accès </a:t>
            </a:r>
            <a:r>
              <a:rPr lang="fr-FR" sz="2000" dirty="0" err="1" smtClean="0">
                <a:latin typeface="Verdana"/>
                <a:cs typeface="Verdana"/>
              </a:rPr>
              <a:t>WiFi</a:t>
            </a:r>
            <a:r>
              <a:rPr lang="fr-FR" sz="2000" dirty="0" smtClean="0">
                <a:latin typeface="Verdana"/>
                <a:cs typeface="Verdana"/>
              </a:rPr>
              <a:t> gratuit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Un </a:t>
            </a:r>
            <a:r>
              <a:rPr lang="en-US" sz="2000" dirty="0" err="1">
                <a:latin typeface="Verdana"/>
                <a:cs typeface="Verdana"/>
              </a:rPr>
              <a:t>portail</a:t>
            </a:r>
            <a:r>
              <a:rPr lang="en-US" sz="2000" dirty="0">
                <a:latin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cs typeface="Verdana"/>
              </a:rPr>
              <a:t>d’accès</a:t>
            </a:r>
            <a:r>
              <a:rPr lang="en-US" sz="2000" dirty="0">
                <a:latin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cs typeface="Verdana"/>
              </a:rPr>
              <a:t>WiFi</a:t>
            </a:r>
            <a:r>
              <a:rPr lang="en-US" sz="2000" dirty="0">
                <a:latin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cs typeface="Verdana"/>
              </a:rPr>
              <a:t>personnalisable</a:t>
            </a:r>
            <a:r>
              <a:rPr lang="en-US" sz="2000" dirty="0">
                <a:latin typeface="Verdana"/>
                <a:cs typeface="Verdana"/>
              </a:rPr>
              <a:t> </a:t>
            </a:r>
            <a:r>
              <a:rPr lang="en-US" sz="2000" dirty="0" smtClean="0">
                <a:latin typeface="Verdana"/>
                <a:cs typeface="Verdana"/>
              </a:rPr>
              <a:t>&amp; </a:t>
            </a:r>
            <a:r>
              <a:rPr lang="en-US" sz="2000" dirty="0" err="1" smtClean="0">
                <a:latin typeface="Verdana"/>
                <a:cs typeface="Verdana"/>
              </a:rPr>
              <a:t>dynamique</a:t>
            </a:r>
            <a:endParaRPr lang="en-US" sz="2000" dirty="0" smtClean="0">
              <a:latin typeface="Verdana"/>
              <a:cs typeface="Verdan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Lien pour </a:t>
            </a:r>
            <a:r>
              <a:rPr lang="en-US" sz="2000" dirty="0" err="1" smtClean="0">
                <a:latin typeface="Verdana"/>
                <a:cs typeface="Verdana"/>
              </a:rPr>
              <a:t>téléchargement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err="1" smtClean="0">
                <a:latin typeface="Verdana"/>
                <a:cs typeface="Verdana"/>
              </a:rPr>
              <a:t>d’une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err="1" smtClean="0">
                <a:latin typeface="Verdana"/>
                <a:cs typeface="Verdana"/>
              </a:rPr>
              <a:t>appli</a:t>
            </a:r>
            <a:endParaRPr lang="en-US" sz="2000" dirty="0" smtClean="0">
              <a:latin typeface="Verdana"/>
              <a:cs typeface="Verdan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>
                <a:latin typeface="Verdana"/>
                <a:cs typeface="Verdana"/>
              </a:rPr>
              <a:t>vidéo</a:t>
            </a:r>
            <a:r>
              <a:rPr lang="en-US" sz="2000" dirty="0" smtClean="0">
                <a:latin typeface="Verdana"/>
                <a:cs typeface="Verdana"/>
              </a:rPr>
              <a:t> ‘push’ (</a:t>
            </a:r>
            <a:r>
              <a:rPr lang="en-US" sz="2000" dirty="0" err="1" smtClean="0">
                <a:latin typeface="Verdana"/>
                <a:cs typeface="Verdana"/>
              </a:rPr>
              <a:t>comme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err="1" smtClean="0">
                <a:latin typeface="Verdana"/>
                <a:cs typeface="Verdana"/>
              </a:rPr>
              <a:t>sur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i="1" dirty="0" smtClean="0">
                <a:latin typeface="Verdana"/>
                <a:cs typeface="Verdana"/>
              </a:rPr>
              <a:t>YouTube</a:t>
            </a:r>
            <a:r>
              <a:rPr lang="en-US" sz="2000" dirty="0" smtClean="0">
                <a:latin typeface="Verdana"/>
                <a:cs typeface="Verdana"/>
              </a:rPr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>
                <a:latin typeface="Verdana"/>
                <a:cs typeface="Verdana"/>
              </a:rPr>
              <a:t>connexion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cs typeface="Verdana"/>
              </a:rPr>
              <a:t>réseaux</a:t>
            </a:r>
            <a:r>
              <a:rPr lang="en-US" sz="2000" dirty="0">
                <a:latin typeface="Verdana"/>
                <a:cs typeface="Verdana"/>
              </a:rPr>
              <a:t> </a:t>
            </a:r>
            <a:r>
              <a:rPr lang="en-US" sz="2000" dirty="0" err="1" smtClean="0">
                <a:latin typeface="Verdana"/>
                <a:cs typeface="Verdana"/>
              </a:rPr>
              <a:t>sociaux</a:t>
            </a:r>
            <a:endParaRPr lang="en-US" sz="2000" dirty="0">
              <a:latin typeface="Verdana"/>
              <a:cs typeface="Verdan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coupons de </a:t>
            </a:r>
            <a:r>
              <a:rPr lang="en-US" sz="2000" dirty="0" err="1" smtClean="0">
                <a:latin typeface="Verdana"/>
                <a:cs typeface="Verdana"/>
              </a:rPr>
              <a:t>réduction</a:t>
            </a:r>
            <a:r>
              <a:rPr lang="en-US" sz="2000" dirty="0" smtClean="0">
                <a:latin typeface="Verdana"/>
                <a:cs typeface="Verdana"/>
              </a:rPr>
              <a:t>/’geo-marketing’</a:t>
            </a:r>
            <a:endParaRPr lang="en-US" sz="2000" dirty="0">
              <a:latin typeface="Verdana"/>
              <a:cs typeface="Verdan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etc.</a:t>
            </a:r>
            <a:endParaRPr lang="en-US" sz="2000" dirty="0">
              <a:latin typeface="Verdana"/>
              <a:cs typeface="Verdana"/>
            </a:endParaRPr>
          </a:p>
          <a:p>
            <a:pPr marL="342900" indent="-342900">
              <a:buFont typeface="Symbol" charset="0"/>
              <a:buChar char=""/>
            </a:pPr>
            <a:r>
              <a:rPr lang="en-US" sz="2000" dirty="0">
                <a:latin typeface="Verdana"/>
                <a:cs typeface="Verdana"/>
              </a:rPr>
              <a:t>d</a:t>
            </a:r>
            <a:r>
              <a:rPr lang="en-US" sz="2000" dirty="0" smtClean="0">
                <a:latin typeface="Verdana"/>
                <a:cs typeface="Verdana"/>
              </a:rPr>
              <a:t>ialogue </a:t>
            </a:r>
            <a:r>
              <a:rPr lang="en-US" sz="2000" dirty="0">
                <a:latin typeface="Verdana"/>
                <a:cs typeface="Verdana"/>
              </a:rPr>
              <a:t>avec les </a:t>
            </a:r>
            <a:r>
              <a:rPr lang="en-US" sz="2000" dirty="0" err="1" smtClean="0">
                <a:latin typeface="Verdana"/>
                <a:cs typeface="Verdana"/>
              </a:rPr>
              <a:t>usagers</a:t>
            </a:r>
            <a:endParaRPr lang="en-US" sz="2000" dirty="0">
              <a:latin typeface="Verdana"/>
              <a:cs typeface="Verdana"/>
            </a:endParaRPr>
          </a:p>
          <a:p>
            <a:pPr marL="342900" indent="-342900">
              <a:buFont typeface="Symbol" charset="0"/>
              <a:buChar char=""/>
            </a:pPr>
            <a:r>
              <a:rPr lang="en-US" sz="2000" dirty="0" err="1" smtClean="0">
                <a:latin typeface="Verdana"/>
                <a:cs typeface="Verdana"/>
              </a:rPr>
              <a:t>création</a:t>
            </a:r>
            <a:r>
              <a:rPr lang="en-US" sz="2000" dirty="0" smtClean="0">
                <a:latin typeface="Verdana"/>
                <a:cs typeface="Verdana"/>
              </a:rPr>
              <a:t> de </a:t>
            </a:r>
            <a:r>
              <a:rPr lang="en-US" sz="2000" dirty="0" err="1" smtClean="0">
                <a:latin typeface="Verdana"/>
                <a:cs typeface="Verdana"/>
              </a:rPr>
              <a:t>revenus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err="1" smtClean="0">
                <a:latin typeface="Verdana"/>
                <a:cs typeface="Verdana"/>
              </a:rPr>
              <a:t>publicitaires</a:t>
            </a:r>
            <a:endParaRPr lang="en-US" sz="2000" dirty="0" smtClean="0">
              <a:latin typeface="Verdana"/>
              <a:cs typeface="Verdana"/>
            </a:endParaRPr>
          </a:p>
          <a:p>
            <a:pPr marL="342900" indent="-342900">
              <a:buFont typeface="Symbol" charset="0"/>
              <a:buChar char=""/>
            </a:pPr>
            <a:r>
              <a:rPr lang="en-US" sz="2000" dirty="0" err="1">
                <a:latin typeface="Verdana"/>
                <a:cs typeface="Verdana"/>
              </a:rPr>
              <a:t>c</a:t>
            </a:r>
            <a:r>
              <a:rPr lang="en-US" sz="2000" dirty="0" err="1" smtClean="0">
                <a:latin typeface="Verdana"/>
                <a:cs typeface="Verdana"/>
              </a:rPr>
              <a:t>ollecte</a:t>
            </a:r>
            <a:r>
              <a:rPr lang="en-US" sz="2000" dirty="0" smtClean="0">
                <a:latin typeface="Verdana"/>
                <a:cs typeface="Verdana"/>
              </a:rPr>
              <a:t> de </a:t>
            </a:r>
            <a:r>
              <a:rPr lang="en-US" sz="2000" dirty="0" err="1" smtClean="0">
                <a:latin typeface="Verdana"/>
                <a:cs typeface="Verdana"/>
              </a:rPr>
              <a:t>données</a:t>
            </a:r>
            <a:r>
              <a:rPr lang="en-US" sz="2000" dirty="0" smtClean="0">
                <a:latin typeface="Verdana"/>
                <a:cs typeface="Verdana"/>
              </a:rPr>
              <a:t> (+ </a:t>
            </a:r>
            <a:r>
              <a:rPr lang="en-US" sz="2000" dirty="0" err="1" smtClean="0">
                <a:latin typeface="Verdana"/>
                <a:cs typeface="Verdana"/>
              </a:rPr>
              <a:t>mesure</a:t>
            </a:r>
            <a:r>
              <a:rPr lang="en-US" sz="2000" dirty="0" smtClean="0">
                <a:latin typeface="Verdana"/>
                <a:cs typeface="Verdana"/>
              </a:rPr>
              <a:t> du </a:t>
            </a:r>
            <a:r>
              <a:rPr lang="en-US" sz="2000" dirty="0" err="1" smtClean="0">
                <a:latin typeface="Verdana"/>
                <a:cs typeface="Verdana"/>
              </a:rPr>
              <a:t>trafic</a:t>
            </a:r>
            <a:r>
              <a:rPr lang="en-US" sz="2000" dirty="0" smtClean="0">
                <a:latin typeface="Verdana"/>
                <a:cs typeface="Verdana"/>
              </a:rPr>
              <a:t>*)</a:t>
            </a:r>
            <a:endParaRPr lang="en-US" sz="2000" dirty="0">
              <a:latin typeface="Verdana"/>
              <a:cs typeface="Verdana"/>
            </a:endParaRPr>
          </a:p>
          <a:p>
            <a:endParaRPr lang="fr-FR" sz="2000" dirty="0">
              <a:latin typeface="Verdana"/>
              <a:cs typeface="Verdana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69245" y="6575890"/>
            <a:ext cx="85937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Verdana"/>
                <a:cs typeface="Verdana"/>
              </a:rPr>
              <a:t>* En </a:t>
            </a:r>
            <a:r>
              <a:rPr lang="en-US" sz="1200" i="1" dirty="0" err="1" smtClean="0">
                <a:latin typeface="Verdana"/>
                <a:cs typeface="Verdana"/>
              </a:rPr>
              <a:t>détectant</a:t>
            </a:r>
            <a:r>
              <a:rPr lang="en-US" sz="1200" i="1" dirty="0" smtClean="0">
                <a:latin typeface="Verdana"/>
                <a:cs typeface="Verdana"/>
              </a:rPr>
              <a:t> </a:t>
            </a:r>
            <a:r>
              <a:rPr lang="en-US" sz="1200" i="1" dirty="0" err="1" smtClean="0">
                <a:latin typeface="Verdana"/>
                <a:cs typeface="Verdana"/>
              </a:rPr>
              <a:t>l’antenne</a:t>
            </a:r>
            <a:r>
              <a:rPr lang="en-US" sz="1200" i="1" dirty="0" smtClean="0">
                <a:latin typeface="Verdana"/>
                <a:cs typeface="Verdana"/>
              </a:rPr>
              <a:t> </a:t>
            </a:r>
            <a:r>
              <a:rPr lang="en-US" sz="1200" i="1" dirty="0" err="1" smtClean="0">
                <a:latin typeface="Verdana"/>
                <a:cs typeface="Verdana"/>
              </a:rPr>
              <a:t>WiFi</a:t>
            </a:r>
            <a:r>
              <a:rPr lang="en-US" sz="1200" i="1" dirty="0" smtClean="0">
                <a:latin typeface="Verdana"/>
                <a:cs typeface="Verdana"/>
              </a:rPr>
              <a:t> des smartphones &amp; </a:t>
            </a:r>
            <a:r>
              <a:rPr lang="en-US" sz="1200" i="1" dirty="0" err="1" smtClean="0">
                <a:latin typeface="Verdana"/>
                <a:cs typeface="Verdana"/>
              </a:rPr>
              <a:t>tablettes</a:t>
            </a:r>
            <a:r>
              <a:rPr lang="en-US" sz="1200" i="1" dirty="0" smtClean="0">
                <a:latin typeface="Verdana"/>
                <a:cs typeface="Verdana"/>
              </a:rPr>
              <a:t> qui </a:t>
            </a:r>
            <a:r>
              <a:rPr lang="en-US" sz="1200" i="1" dirty="0" err="1" smtClean="0">
                <a:latin typeface="Verdana"/>
                <a:cs typeface="Verdana"/>
              </a:rPr>
              <a:t>passent</a:t>
            </a:r>
            <a:r>
              <a:rPr lang="en-US" sz="1200" i="1" dirty="0" smtClean="0">
                <a:latin typeface="Verdana"/>
                <a:cs typeface="Verdana"/>
              </a:rPr>
              <a:t> </a:t>
            </a:r>
            <a:r>
              <a:rPr lang="en-US" sz="1200" i="1" dirty="0" err="1" smtClean="0">
                <a:latin typeface="Verdana"/>
                <a:cs typeface="Verdana"/>
              </a:rPr>
              <a:t>à</a:t>
            </a:r>
            <a:r>
              <a:rPr lang="en-US" sz="1200" i="1" dirty="0" smtClean="0">
                <a:latin typeface="Verdana"/>
                <a:cs typeface="Verdana"/>
              </a:rPr>
              <a:t> </a:t>
            </a:r>
            <a:r>
              <a:rPr lang="en-US" sz="1200" i="1" dirty="0" err="1" smtClean="0">
                <a:latin typeface="Verdana"/>
                <a:cs typeface="Verdana"/>
              </a:rPr>
              <a:t>côté</a:t>
            </a:r>
            <a:r>
              <a:rPr lang="en-US" sz="1200" i="1" dirty="0" smtClean="0">
                <a:latin typeface="Verdana"/>
                <a:cs typeface="Verdana"/>
              </a:rPr>
              <a:t> de la borne</a:t>
            </a:r>
            <a:endParaRPr lang="en-US" sz="1200" i="1" dirty="0">
              <a:latin typeface="Verdana"/>
              <a:cs typeface="Verdana"/>
            </a:endParaRPr>
          </a:p>
        </p:txBody>
      </p:sp>
      <p:pic>
        <p:nvPicPr>
          <p:cNvPr id="10" name="Image 9" descr="page SPNO mobile avec NCA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908292" y="792930"/>
            <a:ext cx="2788601" cy="4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6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Capture d’écran 2014-09-01 à 13.19.2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5018"/>
            <a:ext cx="9906000" cy="2638851"/>
          </a:xfrm>
          <a:prstGeom prst="rect">
            <a:avLst/>
          </a:prstGeom>
        </p:spPr>
      </p:pic>
      <p:pic>
        <p:nvPicPr>
          <p:cNvPr id="4" name="Image 3" descr="fond1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06000" cy="6798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689" y="303966"/>
            <a:ext cx="82362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Connectivité</a:t>
            </a:r>
          </a:p>
          <a:p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" name="Image 6" descr="fond2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26110"/>
            <a:ext cx="9906000" cy="1431890"/>
          </a:xfrm>
          <a:prstGeom prst="rect">
            <a:avLst/>
          </a:prstGeom>
        </p:spPr>
      </p:pic>
      <p:sp>
        <p:nvSpPr>
          <p:cNvPr id="10" name="Rectangle 4"/>
          <p:cNvSpPr/>
          <p:nvPr/>
        </p:nvSpPr>
        <p:spPr>
          <a:xfrm>
            <a:off x="225689" y="897363"/>
            <a:ext cx="93685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Verdana"/>
                <a:cs typeface="Verdana"/>
              </a:rPr>
              <a:t>Via la collecte (et amplification) du réseau 3G/4G.</a:t>
            </a:r>
          </a:p>
          <a:p>
            <a:r>
              <a:rPr lang="fr-FR" dirty="0" smtClean="0">
                <a:latin typeface="Verdana"/>
                <a:cs typeface="Verdana"/>
              </a:rPr>
              <a:t>En fonction du type de carte SIM sélectionnée et de routeur embarqué, la connexion </a:t>
            </a:r>
            <a:r>
              <a:rPr lang="fr-FR" dirty="0" err="1" smtClean="0">
                <a:latin typeface="Verdana"/>
                <a:cs typeface="Verdana"/>
              </a:rPr>
              <a:t>WiFi</a:t>
            </a:r>
            <a:r>
              <a:rPr lang="fr-FR" dirty="0" smtClean="0">
                <a:latin typeface="Verdana"/>
                <a:cs typeface="Verdana"/>
              </a:rPr>
              <a:t> peut accommoder 20, 80 ou encore davantage d’utilisateurs simultanés.</a:t>
            </a:r>
          </a:p>
          <a:p>
            <a:endParaRPr lang="fr-FR" dirty="0">
              <a:latin typeface="Verdana"/>
              <a:cs typeface="Verdana"/>
            </a:endParaRPr>
          </a:p>
          <a:p>
            <a:r>
              <a:rPr lang="fr-FR" dirty="0" smtClean="0">
                <a:latin typeface="Verdana"/>
                <a:cs typeface="Verdana"/>
              </a:rPr>
              <a:t>Pour des zones dont la couverture cellulaire est mauvaise </a:t>
            </a:r>
            <a:r>
              <a:rPr lang="fr-FR" dirty="0" smtClean="0">
                <a:latin typeface="Verdana"/>
                <a:cs typeface="Verdana"/>
                <a:sym typeface="Wingdings"/>
              </a:rPr>
              <a:t> </a:t>
            </a:r>
            <a:r>
              <a:rPr lang="fr-FR" dirty="0" smtClean="0">
                <a:latin typeface="Verdana"/>
                <a:cs typeface="Verdana"/>
              </a:rPr>
              <a:t>connectivité via la technologie </a:t>
            </a:r>
            <a:r>
              <a:rPr lang="fr-FR" dirty="0" err="1" smtClean="0">
                <a:latin typeface="Verdana"/>
                <a:cs typeface="Verdana"/>
              </a:rPr>
              <a:t>WiFiMax</a:t>
            </a:r>
            <a:r>
              <a:rPr lang="fr-FR" dirty="0" smtClean="0">
                <a:latin typeface="Verdana"/>
                <a:cs typeface="Verdana"/>
              </a:rPr>
              <a:t>. Pour plus d’information, nous </a:t>
            </a:r>
            <a:r>
              <a:rPr lang="fr-FR" dirty="0" smtClean="0">
                <a:latin typeface="Verdana"/>
                <a:cs typeface="Verdana"/>
                <a:hlinkClick r:id="rId5"/>
              </a:rPr>
              <a:t>contacter</a:t>
            </a:r>
            <a:r>
              <a:rPr lang="fr-FR" dirty="0" smtClean="0">
                <a:latin typeface="Verdana"/>
                <a:cs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92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7409</TotalTime>
  <Words>909</Words>
  <Application>Microsoft Macintosh PowerPoint</Application>
  <PresentationFormat>A4 (210 x 297 mm)</PresentationFormat>
  <Paragraphs>102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Thème Office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ADVANSOLAR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Bischoff</dc:creator>
  <cp:lastModifiedBy>Christophe Lephilibert</cp:lastModifiedBy>
  <cp:revision>145</cp:revision>
  <cp:lastPrinted>2014-10-28T13:44:39Z</cp:lastPrinted>
  <dcterms:created xsi:type="dcterms:W3CDTF">2013-01-16T11:29:36Z</dcterms:created>
  <dcterms:modified xsi:type="dcterms:W3CDTF">2015-03-11T09:39:28Z</dcterms:modified>
</cp:coreProperties>
</file>