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8" r:id="rId2"/>
    <p:sldId id="272" r:id="rId3"/>
    <p:sldId id="273" r:id="rId4"/>
    <p:sldId id="274" r:id="rId5"/>
    <p:sldId id="271" r:id="rId6"/>
    <p:sldId id="261" r:id="rId7"/>
    <p:sldId id="267" r:id="rId8"/>
    <p:sldId id="259" r:id="rId9"/>
    <p:sldId id="262" r:id="rId10"/>
    <p:sldId id="263" r:id="rId11"/>
    <p:sldId id="260" r:id="rId12"/>
    <p:sldId id="265" r:id="rId13"/>
    <p:sldId id="266" r:id="rId14"/>
    <p:sldId id="275" r:id="rId15"/>
    <p:sldId id="279" r:id="rId16"/>
    <p:sldId id="280" r:id="rId17"/>
    <p:sldId id="276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2224" y="-352"/>
      </p:cViewPr>
      <p:guideLst>
        <p:guide orient="horz" pos="2832"/>
        <p:guide orient="horz" pos="2784"/>
        <p:guide orient="horz" pos="336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8" charset="0"/>
              </a:defRPr>
            </a:lvl1pPr>
          </a:lstStyle>
          <a:p>
            <a:pPr>
              <a:defRPr/>
            </a:pPr>
            <a:fld id="{AE6E99E0-8963-5244-A704-0FE94D6801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41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8" charset="0"/>
              </a:defRPr>
            </a:lvl1pPr>
          </a:lstStyle>
          <a:p>
            <a:pPr>
              <a:defRPr/>
            </a:pPr>
            <a:fld id="{3976BA5D-C043-6D45-BA43-CFCA26F2D5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28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4" charset="-128"/>
        <a:cs typeface="ＭＳ Ｐゴシック" pitchFamily="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D66C0-068B-2F4D-A998-D4C9BDC319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EB29-CCE8-C044-B2C7-AAC0D4A354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70336-390F-6E45-BFAD-FB1DEE78B3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AEC1B-D672-9A4E-8CBE-B8C644C86E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7834-C591-1D49-A654-3BE3986540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C545-0826-084A-947B-8429B1AE35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63917-3F4F-E645-8DA3-61959AEA3D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4B9B-03E7-404C-B972-63C105981C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D9BDE-0860-7149-99AB-897BABA413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65A9B-4659-AE4E-98EB-61E7C729A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16FC2-62FC-184F-8928-DB14D6BBCC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8" charset="0"/>
              </a:defRPr>
            </a:lvl1pPr>
          </a:lstStyle>
          <a:p>
            <a:pPr>
              <a:defRPr/>
            </a:pPr>
            <a:r>
              <a:rPr lang="fr-FR"/>
              <a:t>126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8" charset="0"/>
              </a:defRPr>
            </a:lvl1pPr>
          </a:lstStyle>
          <a:p>
            <a:pPr>
              <a:defRPr/>
            </a:pPr>
            <a:fld id="{A2E09A28-1923-424A-BE4C-462554B603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6"/>
          <p:cNvSpPr txBox="1">
            <a:spLocks noChangeArrowheads="1"/>
          </p:cNvSpPr>
          <p:nvPr/>
        </p:nvSpPr>
        <p:spPr bwMode="auto">
          <a:xfrm>
            <a:off x="1219200" y="56388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Freight and Passenger Capabilities</a:t>
            </a:r>
            <a:endParaRPr lang="en-US">
              <a:solidFill>
                <a:srgbClr val="000099"/>
              </a:solidFill>
              <a:latin typeface="Arial"/>
              <a:ea typeface="Open Sans Light" pitchFamily="4" charset="0"/>
              <a:cs typeface="Arial"/>
            </a:endParaRPr>
          </a:p>
        </p:txBody>
      </p:sp>
      <p:sp>
        <p:nvSpPr>
          <p:cNvPr id="15363" name="Text Box 1026"/>
          <p:cNvSpPr txBox="1">
            <a:spLocks noChangeArrowheads="1"/>
          </p:cNvSpPr>
          <p:nvPr/>
        </p:nvSpPr>
        <p:spPr bwMode="auto">
          <a:xfrm>
            <a:off x="1547664" y="4653136"/>
            <a:ext cx="655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10 times less Co2 emissions than aircrafts</a:t>
            </a:r>
            <a:endParaRPr lang="en-US" sz="1200" dirty="0">
              <a:solidFill>
                <a:srgbClr val="000099"/>
              </a:solidFill>
              <a:latin typeface="Arial"/>
              <a:ea typeface="Open Sans Light" pitchFamily="4" charset="0"/>
              <a:cs typeface="Arial"/>
            </a:endParaRPr>
          </a:p>
        </p:txBody>
      </p:sp>
      <p:sp>
        <p:nvSpPr>
          <p:cNvPr id="15364" name="Text Box 1026"/>
          <p:cNvSpPr txBox="1">
            <a:spLocks noChangeArrowheads="1"/>
          </p:cNvSpPr>
          <p:nvPr/>
        </p:nvSpPr>
        <p:spPr bwMode="auto">
          <a:xfrm>
            <a:off x="1219200" y="2941638"/>
            <a:ext cx="71628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Euro Airship</a:t>
            </a:r>
            <a:endParaRPr lang="en-US" sz="9000">
              <a:solidFill>
                <a:srgbClr val="000099"/>
              </a:solidFill>
              <a:latin typeface="Arial"/>
              <a:ea typeface="Open Sans Light" pitchFamily="4" charset="0"/>
              <a:cs typeface="Arial"/>
            </a:endParaRPr>
          </a:p>
        </p:txBody>
      </p:sp>
      <p:sp>
        <p:nvSpPr>
          <p:cNvPr id="15365" name="Text Box 1026"/>
          <p:cNvSpPr txBox="1">
            <a:spLocks noChangeArrowheads="1"/>
          </p:cNvSpPr>
          <p:nvPr/>
        </p:nvSpPr>
        <p:spPr bwMode="auto">
          <a:xfrm>
            <a:off x="1219200" y="1219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Modern Airships</a:t>
            </a:r>
            <a:endParaRPr lang="en-US" sz="3600" dirty="0">
              <a:solidFill>
                <a:srgbClr val="000099"/>
              </a:solidFill>
              <a:latin typeface="Arial"/>
              <a:ea typeface="Open Sans Light" pitchFamily="4" charset="0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3" descr="silla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132856"/>
            <a:ext cx="42672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3991744" y="2978597"/>
            <a:ext cx="533400" cy="1587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5400000">
            <a:off x="3543276" y="2452340"/>
            <a:ext cx="990600" cy="1587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2849538" y="4501803"/>
            <a:ext cx="9144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3268638" y="3535015"/>
            <a:ext cx="9144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92080" y="1700808"/>
            <a:ext cx="36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The seats are installed in such a way that enable great visibility for each passenger and enough space to move around the seats. </a:t>
            </a:r>
            <a:endParaRPr lang="en-GB" sz="1800" dirty="0">
              <a:latin typeface="Arial"/>
              <a:ea typeface="Open Sans Light" pitchFamily="4" charset="0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r="65775" b="23532"/>
          <a:stretch>
            <a:fillRect/>
          </a:stretch>
        </p:blipFill>
        <p:spPr bwMode="auto">
          <a:xfrm>
            <a:off x="1584548" y="1989249"/>
            <a:ext cx="16335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 l="51337" r="15662" b="20277"/>
          <a:stretch>
            <a:fillRect/>
          </a:stretch>
        </p:blipFill>
        <p:spPr bwMode="auto">
          <a:xfrm>
            <a:off x="4872261" y="1570149"/>
            <a:ext cx="18065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804248" y="3856149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Flight Deck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116560" y="3835189"/>
            <a:ext cx="198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Swivel seat to access flight control instruments</a:t>
            </a:r>
            <a:endParaRPr lang="en-GB" sz="1200" dirty="0" smtClean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04248" y="198884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Folding Touchscreen control for pilot and co-pilot</a:t>
            </a:r>
            <a:endParaRPr lang="en-GB" sz="1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4672" y="3187117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Arial"/>
                <a:cs typeface="Arial"/>
              </a:rPr>
              <a:t>Joystick</a:t>
            </a:r>
            <a:endParaRPr lang="en-US" sz="12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3" descr="cabin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600200"/>
            <a:ext cx="57912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401688" y="1600200"/>
            <a:ext cx="794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Flight Deck</a:t>
            </a:r>
            <a:endParaRPr lang="fr-FR" sz="900" dirty="0">
              <a:latin typeface="Arial"/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36520" y="1600200"/>
            <a:ext cx="20308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Technical Room</a:t>
            </a:r>
            <a:endParaRPr lang="en-GB" sz="900" dirty="0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47800" y="2743200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Flight </a:t>
            </a:r>
            <a:r>
              <a:rPr lang="en-GB" sz="9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Deck Layout</a:t>
            </a:r>
            <a:endParaRPr lang="en-GB" sz="900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80834" y="2362200"/>
            <a:ext cx="1447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Stairs to passenger restrooms and flight deck</a:t>
            </a:r>
            <a:endParaRPr lang="en-GB" sz="900" dirty="0"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80834" y="306896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Cabins reserved</a:t>
            </a:r>
          </a:p>
          <a:p>
            <a:r>
              <a:rPr lang="en-GB" sz="9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For crew members</a:t>
            </a:r>
            <a:endParaRPr lang="en-GB" sz="9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43895" y="2362200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Control Room </a:t>
            </a:r>
            <a:r>
              <a:rPr lang="fr-FR" sz="900" dirty="0" err="1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Layout</a:t>
            </a:r>
            <a:endParaRPr lang="en-GB" sz="900" dirty="0"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43895" y="3494135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Arial"/>
                <a:cs typeface="Arial"/>
              </a:rPr>
              <a:t>Bar &amp; </a:t>
            </a:r>
            <a:r>
              <a:rPr lang="fr-FR" sz="900" dirty="0" err="1" smtClean="0">
                <a:latin typeface="Arial"/>
                <a:cs typeface="Arial"/>
              </a:rPr>
              <a:t>Lounge</a:t>
            </a:r>
            <a:r>
              <a:rPr lang="fr-FR" sz="900" dirty="0" smtClean="0">
                <a:latin typeface="Arial"/>
                <a:cs typeface="Arial"/>
              </a:rPr>
              <a:t> </a:t>
            </a:r>
            <a:endParaRPr lang="fr-FR" sz="900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12872" y="3846240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Access Ramp</a:t>
            </a:r>
            <a:endParaRPr lang="en-GB" sz="900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39952" y="5286400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160 seats</a:t>
            </a:r>
            <a:endParaRPr lang="en-GB" sz="900" dirty="0"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38400" y="521005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Lateral Exit &amp; Emergency Exit </a:t>
            </a:r>
            <a:endParaRPr lang="en-GB" sz="9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09798" y="5210053"/>
            <a:ext cx="29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Passengers</a:t>
            </a:r>
            <a:r>
              <a:rPr lang="fr-FR" dirty="0" smtClean="0">
                <a:solidFill>
                  <a:schemeClr val="accent2"/>
                </a:solidFill>
                <a:latin typeface="Arial"/>
                <a:cs typeface="Arial"/>
              </a:rPr>
              <a:t> Area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143000" y="11430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Front </a:t>
            </a:r>
            <a:r>
              <a:rPr lang="en-GB" sz="1800" dirty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view of the cockpit, the front bay and a general section in the entire arrangement of seats</a:t>
            </a:r>
          </a:p>
        </p:txBody>
      </p:sp>
      <p:pic>
        <p:nvPicPr>
          <p:cNvPr id="27652" name="Image 6" descr="cabin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6718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057400" y="4495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/>
                <a:cs typeface="Arial"/>
              </a:rPr>
              <a:t>Cabin and engine rooms, steering front view. Outriggers allow the unit </a:t>
            </a:r>
            <a:r>
              <a:rPr lang="en-GB" sz="900" dirty="0" smtClean="0">
                <a:latin typeface="Arial"/>
                <a:cs typeface="Arial"/>
              </a:rPr>
              <a:t>to make </a:t>
            </a:r>
            <a:r>
              <a:rPr lang="en-GB" sz="900" dirty="0">
                <a:latin typeface="Arial"/>
                <a:cs typeface="Arial"/>
              </a:rPr>
              <a:t>water landing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7219" y="4555067"/>
            <a:ext cx="8445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Flexible gondola swaps between Passenger, bulk and Container freight as well as large irregular shape cargo such as power plants, oil rigs etc. </a:t>
            </a:r>
            <a:endParaRPr lang="en-GB" sz="1800" dirty="0">
              <a:latin typeface="Arial"/>
              <a:cs typeface="Arial"/>
            </a:endParaRPr>
          </a:p>
          <a:p>
            <a:endParaRPr lang="en-US" sz="1800" dirty="0"/>
          </a:p>
        </p:txBody>
      </p:sp>
      <p:pic>
        <p:nvPicPr>
          <p:cNvPr id="18" name="Image 17" descr="carg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8496944" cy="1377696"/>
          </a:xfrm>
          <a:prstGeom prst="rect">
            <a:avLst/>
          </a:prstGeom>
        </p:spPr>
      </p:pic>
      <p:sp>
        <p:nvSpPr>
          <p:cNvPr id="19" name="TextBox 5"/>
          <p:cNvSpPr txBox="1"/>
          <p:nvPr/>
        </p:nvSpPr>
        <p:spPr>
          <a:xfrm>
            <a:off x="8100392" y="3429000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Containers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7"/>
          <p:cNvCxnSpPr/>
          <p:nvPr/>
        </p:nvCxnSpPr>
        <p:spPr>
          <a:xfrm flipH="1">
            <a:off x="7524328" y="357301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03848" y="1492250"/>
            <a:ext cx="2768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Container Gondola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rgo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8712968" cy="1341120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8388396" y="3284984"/>
            <a:ext cx="7556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Bulk Cargo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8" name="Straight Arrow Connector 10"/>
          <p:cNvCxnSpPr>
            <a:stCxn id="7" idx="1"/>
          </p:cNvCxnSpPr>
          <p:nvPr/>
        </p:nvCxnSpPr>
        <p:spPr>
          <a:xfrm flipH="1">
            <a:off x="7339439" y="3400400"/>
            <a:ext cx="1048957" cy="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43884" y="1524000"/>
            <a:ext cx="295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Bulk Cargo Gondola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r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3"/>
            <a:ext cx="8716758" cy="1346491"/>
          </a:xfrm>
          <a:prstGeom prst="rect">
            <a:avLst/>
          </a:prstGeom>
        </p:spPr>
      </p:pic>
      <p:sp>
        <p:nvSpPr>
          <p:cNvPr id="6" name="TextBox 12"/>
          <p:cNvSpPr txBox="1"/>
          <p:nvPr/>
        </p:nvSpPr>
        <p:spPr>
          <a:xfrm>
            <a:off x="8183036" y="3284984"/>
            <a:ext cx="96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Irregular shape </a:t>
            </a:r>
          </a:p>
          <a:p>
            <a:r>
              <a:rPr lang="en-US" sz="900" dirty="0" smtClean="0">
                <a:latin typeface="Arial"/>
                <a:cs typeface="Arial"/>
              </a:rPr>
              <a:t>Cargo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7" name="Straight Arrow Connector 14"/>
          <p:cNvCxnSpPr>
            <a:stCxn id="6" idx="1"/>
          </p:cNvCxnSpPr>
          <p:nvPr/>
        </p:nvCxnSpPr>
        <p:spPr>
          <a:xfrm flipH="1" flipV="1">
            <a:off x="6958900" y="3438292"/>
            <a:ext cx="1224136" cy="31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55776" y="163512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Irregular Shape </a:t>
            </a:r>
            <a:r>
              <a:rPr lang="en-US" dirty="0" smtClean="0">
                <a:latin typeface="Arial"/>
                <a:cs typeface="Arial"/>
              </a:rPr>
              <a:t>Cargo Gondola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3" descr="mellea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71628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979712" y="486916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Side View</a:t>
            </a:r>
            <a:endParaRPr lang="en-GB" dirty="0">
              <a:solidFill>
                <a:srgbClr val="0033CC"/>
              </a:solidFill>
              <a:latin typeface="Arial"/>
              <a:ea typeface="Open Sans Light" pitchFamily="4" charset="0"/>
              <a:cs typeface="Arial"/>
            </a:endParaRPr>
          </a:p>
        </p:txBody>
      </p:sp>
      <p:pic>
        <p:nvPicPr>
          <p:cNvPr id="16387" name="Image 6" descr="helioline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23" y="1700808"/>
            <a:ext cx="9160823" cy="31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057400"/>
            <a:ext cx="5791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12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28800" y="2362200"/>
            <a:ext cx="5791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12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28800" y="2667000"/>
            <a:ext cx="5791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12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828800" y="3048000"/>
            <a:ext cx="5791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12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28800" y="3352800"/>
            <a:ext cx="5791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12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828800" y="3657600"/>
            <a:ext cx="5791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12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828800" y="3962400"/>
            <a:ext cx="5791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12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28800" y="4267200"/>
            <a:ext cx="5791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12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849438" y="4648200"/>
            <a:ext cx="5791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12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849438" y="4953000"/>
            <a:ext cx="5791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12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849438" y="5257800"/>
            <a:ext cx="5791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12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7421" name="Text Box 2"/>
          <p:cNvSpPr txBox="1">
            <a:spLocks noChangeArrowheads="1"/>
          </p:cNvSpPr>
          <p:nvPr/>
        </p:nvSpPr>
        <p:spPr bwMode="auto">
          <a:xfrm>
            <a:off x="1828800" y="1556792"/>
            <a:ext cx="609600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4000500" algn="l"/>
              </a:tabLst>
            </a:pPr>
            <a:r>
              <a:rPr lang="en-GB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Specifications</a:t>
            </a:r>
          </a:p>
          <a:p>
            <a:pPr>
              <a:spcBef>
                <a:spcPct val="50000"/>
              </a:spcBef>
              <a:tabLst>
                <a:tab pos="4000500" algn="l"/>
              </a:tabLst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Length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169 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m</a:t>
            </a:r>
          </a:p>
          <a:p>
            <a:pPr>
              <a:spcBef>
                <a:spcPct val="50000"/>
              </a:spcBef>
              <a:tabLst>
                <a:tab pos="4000500" algn="l"/>
              </a:tabLst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Height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45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 m</a:t>
            </a:r>
          </a:p>
          <a:p>
            <a:pPr>
              <a:spcBef>
                <a:spcPct val="50000"/>
              </a:spcBef>
              <a:tabLst>
                <a:tab pos="4000500" algn="l"/>
              </a:tabLst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Helium Capacity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98 000  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m3</a:t>
            </a:r>
          </a:p>
          <a:p>
            <a:pPr>
              <a:spcBef>
                <a:spcPct val="50000"/>
              </a:spcBef>
              <a:tabLst>
                <a:tab pos="4000500" algn="l"/>
              </a:tabLst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Payload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25/30 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T</a:t>
            </a:r>
          </a:p>
          <a:p>
            <a:pPr>
              <a:spcBef>
                <a:spcPct val="50000"/>
              </a:spcBef>
              <a:tabLst>
                <a:tab pos="4000500" algn="l"/>
              </a:tabLst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Model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DGPA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 </a:t>
            </a:r>
          </a:p>
          <a:p>
            <a:pPr>
              <a:spcBef>
                <a:spcPct val="50000"/>
              </a:spcBef>
              <a:tabLst>
                <a:tab pos="4000500" algn="l"/>
              </a:tabLst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Engine: Turbines 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4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 TURBOMECA 	RTM 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322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 de 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2580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 </a:t>
            </a:r>
            <a:r>
              <a:rPr lang="en-GB" sz="1400" dirty="0" err="1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shp</a:t>
            </a:r>
            <a:endParaRPr lang="en-GB" sz="1400" dirty="0" smtClean="0">
              <a:solidFill>
                <a:srgbClr val="000099"/>
              </a:solidFill>
              <a:latin typeface="Arial"/>
              <a:ea typeface="Open Sans Light" pitchFamily="4" charset="0"/>
              <a:cs typeface="Arial"/>
            </a:endParaRPr>
          </a:p>
          <a:p>
            <a:pPr>
              <a:spcBef>
                <a:spcPct val="50000"/>
              </a:spcBef>
              <a:tabLst>
                <a:tab pos="4000500" algn="l"/>
              </a:tabLst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Maximum speed: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130  / 140 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km/h</a:t>
            </a:r>
          </a:p>
          <a:p>
            <a:pPr>
              <a:spcBef>
                <a:spcPct val="50000"/>
              </a:spcBef>
              <a:tabLst>
                <a:tab pos="4000500" algn="l"/>
              </a:tabLst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Cruising speed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110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 km/h</a:t>
            </a:r>
          </a:p>
          <a:p>
            <a:pPr>
              <a:spcBef>
                <a:spcPct val="50000"/>
              </a:spcBef>
              <a:tabLst>
                <a:tab pos="4000500" algn="l"/>
              </a:tabLst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Crew : max. 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10 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 :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 1 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pilot,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1 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co-pilot et 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8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 crew members</a:t>
            </a:r>
          </a:p>
          <a:p>
            <a:pPr>
              <a:spcBef>
                <a:spcPct val="50000"/>
              </a:spcBef>
              <a:tabLst>
                <a:tab pos="4000500" algn="l"/>
              </a:tabLst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Maximum passengers: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180</a:t>
            </a:r>
          </a:p>
          <a:p>
            <a:pPr>
              <a:spcBef>
                <a:spcPct val="50000"/>
              </a:spcBef>
              <a:tabLst>
                <a:tab pos="4000500" algn="l"/>
              </a:tabLst>
            </a:pP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1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 Lounge 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20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 seats, restrooms, changing rooms etc…</a:t>
            </a:r>
            <a:endParaRPr lang="en-GB" sz="1400" dirty="0">
              <a:solidFill>
                <a:srgbClr val="000099"/>
              </a:solidFill>
              <a:latin typeface="Arial"/>
              <a:ea typeface="Open Sans Light" pitchFamily="4" charset="0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19600" y="2438400"/>
            <a:ext cx="3505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48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2743200"/>
            <a:ext cx="3505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48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9600" y="3048000"/>
            <a:ext cx="3505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48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9600" y="3352800"/>
            <a:ext cx="3505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48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9600" y="3721100"/>
            <a:ext cx="3505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48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19600" y="4025900"/>
            <a:ext cx="3505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48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19600" y="4343400"/>
            <a:ext cx="3505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48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19600" y="4648200"/>
            <a:ext cx="3505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48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</a:t>
            </a:r>
          </a:p>
        </p:txBody>
      </p:sp>
      <p:sp>
        <p:nvSpPr>
          <p:cNvPr id="18442" name="Text Box 4"/>
          <p:cNvSpPr txBox="1">
            <a:spLocks noChangeArrowheads="1"/>
          </p:cNvSpPr>
          <p:nvPr/>
        </p:nvSpPr>
        <p:spPr bwMode="auto">
          <a:xfrm>
            <a:off x="4800600" y="1066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8443" name="Text Box 5"/>
          <p:cNvSpPr txBox="1">
            <a:spLocks noChangeArrowheads="1"/>
          </p:cNvSpPr>
          <p:nvPr/>
        </p:nvSpPr>
        <p:spPr bwMode="auto">
          <a:xfrm>
            <a:off x="4876800" y="1066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8444" name="Text Box 7"/>
          <p:cNvSpPr txBox="1">
            <a:spLocks noChangeArrowheads="1"/>
          </p:cNvSpPr>
          <p:nvPr/>
        </p:nvSpPr>
        <p:spPr bwMode="auto">
          <a:xfrm>
            <a:off x="539552" y="1916832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000099"/>
                </a:solidFill>
                <a:latin typeface="Arial"/>
                <a:ea typeface="Avenir Light" pitchFamily="4" charset="0"/>
                <a:cs typeface="Arial"/>
              </a:rPr>
              <a:t>Engine Specifications</a:t>
            </a:r>
            <a:endParaRPr lang="en-GB" dirty="0">
              <a:solidFill>
                <a:srgbClr val="000099"/>
              </a:solidFill>
              <a:latin typeface="Arial"/>
              <a:ea typeface="Avenir Light" pitchFamily="4" charset="0"/>
              <a:cs typeface="Arial"/>
            </a:endParaRPr>
          </a:p>
        </p:txBody>
      </p:sp>
      <p:pic>
        <p:nvPicPr>
          <p:cNvPr id="18445" name="Image 7" descr="RTM_32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780928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419600" y="5029200"/>
            <a:ext cx="3505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3480000" rotWithShape="0">
              <a:schemeClr val="bg2">
                <a:lumMod val="40000"/>
                <a:lumOff val="6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</a:t>
            </a:r>
          </a:p>
        </p:txBody>
      </p:sp>
      <p:sp>
        <p:nvSpPr>
          <p:cNvPr id="18447" name="Text Box 6"/>
          <p:cNvSpPr txBox="1">
            <a:spLocks noChangeArrowheads="1"/>
          </p:cNvSpPr>
          <p:nvPr/>
        </p:nvSpPr>
        <p:spPr bwMode="auto">
          <a:xfrm>
            <a:off x="4419600" y="1905000"/>
            <a:ext cx="3733800" cy="387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RTM 322</a:t>
            </a:r>
            <a:r>
              <a:rPr lang="en-GB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Power	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2580 </a:t>
            </a:r>
            <a:r>
              <a:rPr lang="en-GB" sz="1400" dirty="0" err="1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shp</a:t>
            </a:r>
            <a:endParaRPr lang="en-GB" sz="1400" dirty="0" smtClean="0">
              <a:solidFill>
                <a:srgbClr val="000099"/>
              </a:solidFill>
              <a:latin typeface="Arial"/>
              <a:ea typeface="Open Sans Light" pitchFamily="4" charset="0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Weight	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503 </a:t>
            </a:r>
            <a:r>
              <a:rPr lang="en-GB" sz="1400" dirty="0" err="1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lb</a:t>
            </a:r>
            <a:endParaRPr lang="en-GB" sz="1400" dirty="0" smtClean="0">
              <a:solidFill>
                <a:srgbClr val="000099"/>
              </a:solidFill>
              <a:latin typeface="Arial"/>
              <a:ea typeface="Open Sans Light" pitchFamily="4" charset="0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Compression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3HP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+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1CFHP</a:t>
            </a:r>
          </a:p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Pressure Ratio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16/1</a:t>
            </a:r>
          </a:p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Diameter	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638 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mm</a:t>
            </a:r>
          </a:p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Consumption	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220 </a:t>
            </a:r>
            <a:r>
              <a:rPr lang="en-GB" sz="1400" dirty="0" err="1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ghph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Helicopter turbine; European NH 90, </a:t>
            </a:r>
          </a:p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NH </a:t>
            </a:r>
            <a:r>
              <a:rPr lang="en-GB" sz="1400" b="1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90, </a:t>
            </a:r>
            <a:r>
              <a:rPr lang="en-GB" sz="14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Apache, Sikorsky SH</a:t>
            </a:r>
          </a:p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Manufacturer: </a:t>
            </a:r>
          </a:p>
          <a:p>
            <a:pPr>
              <a:spcBef>
                <a:spcPct val="50000"/>
              </a:spcBef>
            </a:pPr>
            <a:r>
              <a:rPr lang="en-GB" sz="1800" dirty="0" err="1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Turbomeca</a:t>
            </a:r>
            <a:r>
              <a:rPr lang="en-GB" sz="18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, Rolls Royce</a:t>
            </a:r>
            <a:endParaRPr lang="en-GB" sz="1800" dirty="0">
              <a:solidFill>
                <a:srgbClr val="000099"/>
              </a:solidFill>
              <a:latin typeface="Arial"/>
              <a:ea typeface="Open Sans Light" pitchFamily="4" charset="0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600200" y="38862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Side View of the Panoramic Cabin</a:t>
            </a:r>
            <a:endParaRPr lang="en-GB" dirty="0">
              <a:solidFill>
                <a:srgbClr val="000099"/>
              </a:solidFill>
              <a:latin typeface="Arial"/>
              <a:ea typeface="Open Sans Light" pitchFamily="4" charset="0"/>
              <a:cs typeface="Arial"/>
            </a:endParaRPr>
          </a:p>
        </p:txBody>
      </p:sp>
      <p:pic>
        <p:nvPicPr>
          <p:cNvPr id="19459" name="Image 4" descr="helioliner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743200"/>
            <a:ext cx="5791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752600" y="2438400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Access to control cabine</a:t>
            </a:r>
            <a:endParaRPr lang="en-GB" sz="900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33964" y="2438400"/>
            <a:ext cx="1847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Technical room</a:t>
            </a:r>
            <a:endParaRPr lang="en-GB" sz="900">
              <a:latin typeface="Arial"/>
              <a:cs typeface="Arial"/>
            </a:endParaRPr>
          </a:p>
        </p:txBody>
      </p:sp>
      <p:cxnSp>
        <p:nvCxnSpPr>
          <p:cNvPr id="3" name="Straight Arrow Connector 2"/>
          <p:cNvCxnSpPr>
            <a:stCxn id="4" idx="1"/>
          </p:cNvCxnSpPr>
          <p:nvPr/>
        </p:nvCxnSpPr>
        <p:spPr>
          <a:xfrm>
            <a:off x="1752600" y="2553816"/>
            <a:ext cx="155104" cy="299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19872" y="2636912"/>
            <a:ext cx="157916" cy="299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372268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99592" y="4797152"/>
            <a:ext cx="3697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Standard Passenger Seat</a:t>
            </a:r>
            <a:endParaRPr lang="en-GB" dirty="0">
              <a:latin typeface="Arial"/>
              <a:ea typeface="Open Sans Light" pitchFamily="4" charset="0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3" descr="sill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9888" y="1616075"/>
            <a:ext cx="379571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71600" y="126876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99"/>
                </a:solidFill>
                <a:latin typeface="Arial"/>
                <a:ea typeface="Avenir Light" pitchFamily="4" charset="0"/>
                <a:cs typeface="Arial"/>
              </a:rPr>
              <a:t>Individual seat</a:t>
            </a:r>
            <a:endParaRPr lang="en-GB" dirty="0">
              <a:solidFill>
                <a:srgbClr val="000099"/>
              </a:solidFill>
              <a:latin typeface="Arial"/>
              <a:ea typeface="Avenir Light" pitchFamily="4" charset="0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25676" b="23723"/>
          <a:stretch>
            <a:fillRect/>
          </a:stretch>
        </p:blipFill>
        <p:spPr bwMode="auto">
          <a:xfrm>
            <a:off x="1828800" y="1827213"/>
            <a:ext cx="41910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 l="74324" b="46619"/>
          <a:stretch>
            <a:fillRect/>
          </a:stretch>
        </p:blipFill>
        <p:spPr bwMode="auto">
          <a:xfrm>
            <a:off x="6019800" y="1827213"/>
            <a:ext cx="14478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71600" y="1239143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33CC"/>
                </a:solidFill>
                <a:latin typeface="Arial"/>
                <a:ea typeface="Open Sans Light" pitchFamily="4" charset="0"/>
                <a:cs typeface="Arial"/>
              </a:rPr>
              <a:t>Seats Setting</a:t>
            </a:r>
            <a:r>
              <a:rPr lang="fr-FR" dirty="0" smtClean="0">
                <a:solidFill>
                  <a:srgbClr val="0033CC"/>
                </a:solidFill>
                <a:latin typeface="Arial"/>
                <a:ea typeface="Open Sans Light" pitchFamily="4" charset="0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4048" y="1700808"/>
            <a:ext cx="3651448" cy="92333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000099"/>
                </a:solidFill>
                <a:latin typeface="Arial"/>
                <a:ea typeface="Open Sans Light" pitchFamily="4" charset="0"/>
                <a:cs typeface="Arial"/>
              </a:rPr>
              <a:t>The setting up of the seats to enable passengers to have a full panoramic view for everybody.</a:t>
            </a:r>
            <a:endParaRPr lang="en-GB" sz="1800" dirty="0">
              <a:latin typeface="Arial"/>
              <a:cs typeface="Arial"/>
            </a:endParaRPr>
          </a:p>
        </p:txBody>
      </p:sp>
      <p:pic>
        <p:nvPicPr>
          <p:cNvPr id="4" name="Image 3" descr="silla3 copi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276872"/>
            <a:ext cx="4267200" cy="26978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226</Words>
  <Application>Microsoft Macintosh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Modèle par défaut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NEC Computers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NEC Computers International</dc:creator>
  <cp:lastModifiedBy>shiva vencat</cp:lastModifiedBy>
  <cp:revision>121</cp:revision>
  <dcterms:created xsi:type="dcterms:W3CDTF">2015-09-01T09:33:02Z</dcterms:created>
  <dcterms:modified xsi:type="dcterms:W3CDTF">2015-09-03T07:44:55Z</dcterms:modified>
</cp:coreProperties>
</file>